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68" r:id="rId2"/>
    <p:sldId id="376" r:id="rId3"/>
    <p:sldId id="524" r:id="rId4"/>
    <p:sldId id="527" r:id="rId5"/>
    <p:sldId id="371" r:id="rId6"/>
    <p:sldId id="372" r:id="rId7"/>
    <p:sldId id="370" r:id="rId8"/>
    <p:sldId id="528" r:id="rId9"/>
    <p:sldId id="373" r:id="rId10"/>
    <p:sldId id="374" r:id="rId11"/>
    <p:sldId id="375" r:id="rId12"/>
    <p:sldId id="451" r:id="rId13"/>
    <p:sldId id="489" r:id="rId14"/>
    <p:sldId id="457" r:id="rId15"/>
    <p:sldId id="403" r:id="rId16"/>
    <p:sldId id="490" r:id="rId17"/>
    <p:sldId id="493" r:id="rId18"/>
    <p:sldId id="491" r:id="rId19"/>
    <p:sldId id="494" r:id="rId20"/>
    <p:sldId id="492" r:id="rId21"/>
    <p:sldId id="495" r:id="rId22"/>
    <p:sldId id="462" r:id="rId23"/>
    <p:sldId id="463" r:id="rId24"/>
    <p:sldId id="464" r:id="rId25"/>
    <p:sldId id="496" r:id="rId26"/>
    <p:sldId id="497" r:id="rId27"/>
    <p:sldId id="499" r:id="rId28"/>
    <p:sldId id="530" r:id="rId29"/>
    <p:sldId id="531" r:id="rId30"/>
    <p:sldId id="498" r:id="rId31"/>
    <p:sldId id="506" r:id="rId32"/>
    <p:sldId id="479" r:id="rId33"/>
    <p:sldId id="500" r:id="rId34"/>
    <p:sldId id="501" r:id="rId35"/>
    <p:sldId id="503" r:id="rId36"/>
    <p:sldId id="504" r:id="rId37"/>
    <p:sldId id="505" r:id="rId38"/>
    <p:sldId id="507" r:id="rId39"/>
    <p:sldId id="467" r:id="rId40"/>
    <p:sldId id="468" r:id="rId41"/>
    <p:sldId id="469" r:id="rId42"/>
    <p:sldId id="470" r:id="rId43"/>
    <p:sldId id="471" r:id="rId44"/>
    <p:sldId id="509" r:id="rId45"/>
    <p:sldId id="510" r:id="rId46"/>
    <p:sldId id="511" r:id="rId47"/>
    <p:sldId id="377" r:id="rId48"/>
    <p:sldId id="529" r:id="rId49"/>
    <p:sldId id="512" r:id="rId50"/>
    <p:sldId id="513" r:id="rId51"/>
    <p:sldId id="514" r:id="rId52"/>
    <p:sldId id="515" r:id="rId53"/>
    <p:sldId id="516" r:id="rId54"/>
    <p:sldId id="476" r:id="rId55"/>
    <p:sldId id="517" r:id="rId56"/>
    <p:sldId id="518" r:id="rId57"/>
    <p:sldId id="477" r:id="rId58"/>
    <p:sldId id="519" r:id="rId59"/>
    <p:sldId id="520" r:id="rId60"/>
    <p:sldId id="522" r:id="rId61"/>
    <p:sldId id="523" r:id="rId62"/>
    <p:sldId id="526" r:id="rId63"/>
    <p:sldId id="525" r:id="rId6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0"/>
    <p:restoredTop sz="93103" autoAdjust="0"/>
  </p:normalViewPr>
  <p:slideViewPr>
    <p:cSldViewPr snapToGrid="0">
      <p:cViewPr>
        <p:scale>
          <a:sx n="90" d="100"/>
          <a:sy n="90" d="100"/>
        </p:scale>
        <p:origin x="720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>
                <a:effectLst/>
              </a:rPr>
              <a:t>US Trade in Goods with China 2018</a:t>
            </a:r>
            <a:r>
              <a:rPr lang="en-US" sz="2400" b="0" i="0" u="none" strike="noStrike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'2018'!$C$7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'2018'!$C$8:$C$17</c:f>
              <c:numCache>
                <c:formatCode>#,##0.00</c:formatCode>
                <c:ptCount val="10"/>
                <c:pt idx="0">
                  <c:v>9835.2999999999993</c:v>
                </c:pt>
                <c:pt idx="1">
                  <c:v>9806.1</c:v>
                </c:pt>
                <c:pt idx="2">
                  <c:v>12382.1</c:v>
                </c:pt>
                <c:pt idx="3">
                  <c:v>10268</c:v>
                </c:pt>
                <c:pt idx="4">
                  <c:v>10610.8</c:v>
                </c:pt>
                <c:pt idx="5">
                  <c:v>11115.6</c:v>
                </c:pt>
                <c:pt idx="6">
                  <c:v>10261.700000000001</c:v>
                </c:pt>
                <c:pt idx="7">
                  <c:v>9294.2999999999993</c:v>
                </c:pt>
                <c:pt idx="8">
                  <c:v>9789.1</c:v>
                </c:pt>
                <c:pt idx="9">
                  <c:v>9130.5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2C-AD4E-BE8C-CD110415E766}"/>
            </c:ext>
          </c:extLst>
        </c:ser>
        <c:ser>
          <c:idx val="1"/>
          <c:order val="1"/>
          <c:tx>
            <c:strRef>
              <c:f>'2018'!$D$7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'2018'!$D$8:$D$17</c:f>
              <c:numCache>
                <c:formatCode>#,##0.00</c:formatCode>
                <c:ptCount val="10"/>
                <c:pt idx="0">
                  <c:v>45788</c:v>
                </c:pt>
                <c:pt idx="1">
                  <c:v>39067.599999999999</c:v>
                </c:pt>
                <c:pt idx="2">
                  <c:v>38256.699999999997</c:v>
                </c:pt>
                <c:pt idx="3">
                  <c:v>38230</c:v>
                </c:pt>
                <c:pt idx="4">
                  <c:v>43797.4</c:v>
                </c:pt>
                <c:pt idx="5">
                  <c:v>44599.5</c:v>
                </c:pt>
                <c:pt idx="6">
                  <c:v>47096</c:v>
                </c:pt>
                <c:pt idx="7">
                  <c:v>47863.9</c:v>
                </c:pt>
                <c:pt idx="8">
                  <c:v>50032.1</c:v>
                </c:pt>
                <c:pt idx="9">
                  <c:v>52233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C-AD4E-BE8C-CD110415E766}"/>
            </c:ext>
          </c:extLst>
        </c:ser>
        <c:ser>
          <c:idx val="2"/>
          <c:order val="2"/>
          <c:tx>
            <c:strRef>
              <c:f>'2018'!$E$7</c:f>
              <c:strCache>
                <c:ptCount val="1"/>
                <c:pt idx="0">
                  <c:v>Balance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'2018'!$E$8:$E$17</c:f>
              <c:numCache>
                <c:formatCode>#,##0.00</c:formatCode>
                <c:ptCount val="10"/>
                <c:pt idx="0">
                  <c:v>-35952.800000000003</c:v>
                </c:pt>
                <c:pt idx="1">
                  <c:v>-29261.5</c:v>
                </c:pt>
                <c:pt idx="2">
                  <c:v>-25874.6</c:v>
                </c:pt>
                <c:pt idx="3">
                  <c:v>-27962</c:v>
                </c:pt>
                <c:pt idx="4">
                  <c:v>-33186.6</c:v>
                </c:pt>
                <c:pt idx="5">
                  <c:v>-33483.800000000003</c:v>
                </c:pt>
                <c:pt idx="6">
                  <c:v>-36834.300000000003</c:v>
                </c:pt>
                <c:pt idx="7">
                  <c:v>-38569.599999999999</c:v>
                </c:pt>
                <c:pt idx="8">
                  <c:v>-40243</c:v>
                </c:pt>
                <c:pt idx="9">
                  <c:v>-43102.5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C-AD4E-BE8C-CD110415E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503215"/>
        <c:axId val="74504895"/>
      </c:lineChart>
      <c:dateAx>
        <c:axId val="7450321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04895"/>
        <c:crosses val="autoZero"/>
        <c:auto val="1"/>
        <c:lblOffset val="100"/>
        <c:baseTimeUnit val="months"/>
      </c:dateAx>
      <c:valAx>
        <c:axId val="7450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0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US Trade in Goods with China 2009-2018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Sheet1!$B$8:$B$125</c:f>
              <c:numCache>
                <c:formatCode>mmm\-yy</c:formatCode>
                <c:ptCount val="11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</c:numCache>
            </c:numRef>
          </c:cat>
          <c:val>
            <c:numRef>
              <c:f>Sheet1!$C$8:$C$125</c:f>
              <c:numCache>
                <c:formatCode>#,##0.00</c:formatCode>
                <c:ptCount val="118"/>
                <c:pt idx="0">
                  <c:v>4159.6000000000004</c:v>
                </c:pt>
                <c:pt idx="1">
                  <c:v>4661.7</c:v>
                </c:pt>
                <c:pt idx="2">
                  <c:v>5579.3</c:v>
                </c:pt>
                <c:pt idx="3">
                  <c:v>5161.3999999999996</c:v>
                </c:pt>
                <c:pt idx="4">
                  <c:v>5256</c:v>
                </c:pt>
                <c:pt idx="5">
                  <c:v>5548.6</c:v>
                </c:pt>
                <c:pt idx="6">
                  <c:v>5269.3</c:v>
                </c:pt>
                <c:pt idx="7">
                  <c:v>5518</c:v>
                </c:pt>
                <c:pt idx="8">
                  <c:v>5764.3</c:v>
                </c:pt>
                <c:pt idx="9">
                  <c:v>6879.3</c:v>
                </c:pt>
                <c:pt idx="10">
                  <c:v>7374.2</c:v>
                </c:pt>
                <c:pt idx="11">
                  <c:v>8325</c:v>
                </c:pt>
                <c:pt idx="12">
                  <c:v>6898.4</c:v>
                </c:pt>
                <c:pt idx="13">
                  <c:v>6840.2</c:v>
                </c:pt>
                <c:pt idx="14">
                  <c:v>7400.8</c:v>
                </c:pt>
                <c:pt idx="15">
                  <c:v>6600.7</c:v>
                </c:pt>
                <c:pt idx="16">
                  <c:v>6755.3</c:v>
                </c:pt>
                <c:pt idx="17">
                  <c:v>6733.7</c:v>
                </c:pt>
                <c:pt idx="18">
                  <c:v>7339.3</c:v>
                </c:pt>
                <c:pt idx="19">
                  <c:v>7209.7</c:v>
                </c:pt>
                <c:pt idx="20">
                  <c:v>7114.3</c:v>
                </c:pt>
                <c:pt idx="21">
                  <c:v>9417.2999999999993</c:v>
                </c:pt>
                <c:pt idx="22">
                  <c:v>9475.7999999999993</c:v>
                </c:pt>
                <c:pt idx="23">
                  <c:v>10125.6</c:v>
                </c:pt>
                <c:pt idx="24">
                  <c:v>8017.8</c:v>
                </c:pt>
                <c:pt idx="25">
                  <c:v>8383.2999999999993</c:v>
                </c:pt>
                <c:pt idx="26">
                  <c:v>9563.7000000000007</c:v>
                </c:pt>
                <c:pt idx="27">
                  <c:v>8000.5</c:v>
                </c:pt>
                <c:pt idx="28">
                  <c:v>7849.2</c:v>
                </c:pt>
                <c:pt idx="29">
                  <c:v>7867</c:v>
                </c:pt>
                <c:pt idx="30">
                  <c:v>8157.9</c:v>
                </c:pt>
                <c:pt idx="31">
                  <c:v>8421.6</c:v>
                </c:pt>
                <c:pt idx="32">
                  <c:v>8370.1</c:v>
                </c:pt>
                <c:pt idx="33">
                  <c:v>9745.6</c:v>
                </c:pt>
                <c:pt idx="34">
                  <c:v>9997.2000000000007</c:v>
                </c:pt>
                <c:pt idx="35">
                  <c:v>9747.7000000000007</c:v>
                </c:pt>
                <c:pt idx="36">
                  <c:v>8359.5</c:v>
                </c:pt>
                <c:pt idx="37">
                  <c:v>8785.7000000000007</c:v>
                </c:pt>
                <c:pt idx="38">
                  <c:v>9811.6</c:v>
                </c:pt>
                <c:pt idx="39">
                  <c:v>8468.1</c:v>
                </c:pt>
                <c:pt idx="40">
                  <c:v>8960.2000000000007</c:v>
                </c:pt>
                <c:pt idx="41">
                  <c:v>8478.1</c:v>
                </c:pt>
                <c:pt idx="42">
                  <c:v>8515.1</c:v>
                </c:pt>
                <c:pt idx="43">
                  <c:v>8613.2999999999993</c:v>
                </c:pt>
                <c:pt idx="44">
                  <c:v>8804.2000000000007</c:v>
                </c:pt>
                <c:pt idx="45">
                  <c:v>10824.4</c:v>
                </c:pt>
                <c:pt idx="46">
                  <c:v>10587.8</c:v>
                </c:pt>
                <c:pt idx="47">
                  <c:v>10308.6</c:v>
                </c:pt>
                <c:pt idx="48">
                  <c:v>9382.9</c:v>
                </c:pt>
                <c:pt idx="49">
                  <c:v>9133.2999999999993</c:v>
                </c:pt>
                <c:pt idx="50">
                  <c:v>9539</c:v>
                </c:pt>
                <c:pt idx="51">
                  <c:v>8954</c:v>
                </c:pt>
                <c:pt idx="52">
                  <c:v>8752.7999999999993</c:v>
                </c:pt>
                <c:pt idx="53">
                  <c:v>9217.6</c:v>
                </c:pt>
                <c:pt idx="54">
                  <c:v>8723.7000000000007</c:v>
                </c:pt>
                <c:pt idx="55">
                  <c:v>9352.1</c:v>
                </c:pt>
                <c:pt idx="56">
                  <c:v>9527.2000000000007</c:v>
                </c:pt>
                <c:pt idx="57">
                  <c:v>13147.8</c:v>
                </c:pt>
                <c:pt idx="58">
                  <c:v>13027.1</c:v>
                </c:pt>
                <c:pt idx="59">
                  <c:v>12988.7</c:v>
                </c:pt>
                <c:pt idx="60">
                  <c:v>10264.5</c:v>
                </c:pt>
                <c:pt idx="61">
                  <c:v>9750.7000000000007</c:v>
                </c:pt>
                <c:pt idx="62">
                  <c:v>10934.3</c:v>
                </c:pt>
                <c:pt idx="63">
                  <c:v>9031.9</c:v>
                </c:pt>
                <c:pt idx="64">
                  <c:v>9220.2000000000007</c:v>
                </c:pt>
                <c:pt idx="65">
                  <c:v>9330.2000000000007</c:v>
                </c:pt>
                <c:pt idx="66">
                  <c:v>9291.7999999999993</c:v>
                </c:pt>
                <c:pt idx="67">
                  <c:v>9625.2000000000007</c:v>
                </c:pt>
                <c:pt idx="68">
                  <c:v>9314</c:v>
                </c:pt>
                <c:pt idx="69">
                  <c:v>12593.3</c:v>
                </c:pt>
                <c:pt idx="70">
                  <c:v>12125.9</c:v>
                </c:pt>
                <c:pt idx="71">
                  <c:v>12175.2</c:v>
                </c:pt>
                <c:pt idx="72">
                  <c:v>9459.2000000000007</c:v>
                </c:pt>
                <c:pt idx="73">
                  <c:v>8754.6</c:v>
                </c:pt>
                <c:pt idx="74">
                  <c:v>9886.5</c:v>
                </c:pt>
                <c:pt idx="75">
                  <c:v>9279.9</c:v>
                </c:pt>
                <c:pt idx="76">
                  <c:v>8749.7999999999993</c:v>
                </c:pt>
                <c:pt idx="77">
                  <c:v>9615.7999999999993</c:v>
                </c:pt>
                <c:pt idx="78">
                  <c:v>9505.2000000000007</c:v>
                </c:pt>
                <c:pt idx="79">
                  <c:v>9183.5</c:v>
                </c:pt>
                <c:pt idx="80">
                  <c:v>9419.4</c:v>
                </c:pt>
                <c:pt idx="81">
                  <c:v>11324.9</c:v>
                </c:pt>
                <c:pt idx="82">
                  <c:v>10603.6</c:v>
                </c:pt>
                <c:pt idx="83">
                  <c:v>10091.1</c:v>
                </c:pt>
                <c:pt idx="84">
                  <c:v>8202.7999999999993</c:v>
                </c:pt>
                <c:pt idx="85">
                  <c:v>8070.1</c:v>
                </c:pt>
                <c:pt idx="86">
                  <c:v>8916.2999999999993</c:v>
                </c:pt>
                <c:pt idx="87">
                  <c:v>8672.7000000000007</c:v>
                </c:pt>
                <c:pt idx="88">
                  <c:v>8539.9</c:v>
                </c:pt>
                <c:pt idx="89">
                  <c:v>8838.7999999999993</c:v>
                </c:pt>
                <c:pt idx="90">
                  <c:v>9128.1</c:v>
                </c:pt>
                <c:pt idx="91">
                  <c:v>9370.4</c:v>
                </c:pt>
                <c:pt idx="92">
                  <c:v>9520</c:v>
                </c:pt>
                <c:pt idx="93">
                  <c:v>12598.6</c:v>
                </c:pt>
                <c:pt idx="94">
                  <c:v>12039.5</c:v>
                </c:pt>
                <c:pt idx="95">
                  <c:v>11648.3</c:v>
                </c:pt>
                <c:pt idx="96">
                  <c:v>9961.1</c:v>
                </c:pt>
                <c:pt idx="97">
                  <c:v>9735.7999999999993</c:v>
                </c:pt>
                <c:pt idx="98">
                  <c:v>9719.2000000000007</c:v>
                </c:pt>
                <c:pt idx="99">
                  <c:v>9805.7000000000007</c:v>
                </c:pt>
                <c:pt idx="100">
                  <c:v>9862.2000000000007</c:v>
                </c:pt>
                <c:pt idx="101">
                  <c:v>9717.4</c:v>
                </c:pt>
                <c:pt idx="102">
                  <c:v>9979.1</c:v>
                </c:pt>
                <c:pt idx="103">
                  <c:v>10828.3</c:v>
                </c:pt>
                <c:pt idx="104">
                  <c:v>10911.7</c:v>
                </c:pt>
                <c:pt idx="105">
                  <c:v>12963.4</c:v>
                </c:pt>
                <c:pt idx="106">
                  <c:v>12765</c:v>
                </c:pt>
                <c:pt idx="107">
                  <c:v>13644.8</c:v>
                </c:pt>
                <c:pt idx="108">
                  <c:v>9835.2999999999993</c:v>
                </c:pt>
                <c:pt idx="109">
                  <c:v>9806.1</c:v>
                </c:pt>
                <c:pt idx="110">
                  <c:v>12382.1</c:v>
                </c:pt>
                <c:pt idx="111">
                  <c:v>10268</c:v>
                </c:pt>
                <c:pt idx="112">
                  <c:v>10610.8</c:v>
                </c:pt>
                <c:pt idx="113">
                  <c:v>11115.6</c:v>
                </c:pt>
                <c:pt idx="114">
                  <c:v>10261.700000000001</c:v>
                </c:pt>
                <c:pt idx="115">
                  <c:v>9294.2999999999993</c:v>
                </c:pt>
                <c:pt idx="116">
                  <c:v>9789.1</c:v>
                </c:pt>
                <c:pt idx="117">
                  <c:v>9130.5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7-C84D-83B2-C888BBD379D1}"/>
            </c:ext>
          </c:extLst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Sheet1!$B$8:$B$125</c:f>
              <c:numCache>
                <c:formatCode>mmm\-yy</c:formatCode>
                <c:ptCount val="11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</c:numCache>
            </c:numRef>
          </c:cat>
          <c:val>
            <c:numRef>
              <c:f>Sheet1!$D$8:$D$125</c:f>
              <c:numCache>
                <c:formatCode>#,##0.00</c:formatCode>
                <c:ptCount val="118"/>
                <c:pt idx="0">
                  <c:v>24743.5</c:v>
                </c:pt>
                <c:pt idx="1">
                  <c:v>18845.5</c:v>
                </c:pt>
                <c:pt idx="2">
                  <c:v>21224.7</c:v>
                </c:pt>
                <c:pt idx="3">
                  <c:v>21920.6</c:v>
                </c:pt>
                <c:pt idx="4">
                  <c:v>22734.1</c:v>
                </c:pt>
                <c:pt idx="5">
                  <c:v>23972.799999999999</c:v>
                </c:pt>
                <c:pt idx="6">
                  <c:v>25671.1</c:v>
                </c:pt>
                <c:pt idx="7">
                  <c:v>25798.1</c:v>
                </c:pt>
                <c:pt idx="8">
                  <c:v>27893.9</c:v>
                </c:pt>
                <c:pt idx="9">
                  <c:v>29557.8</c:v>
                </c:pt>
                <c:pt idx="10">
                  <c:v>27541.7</c:v>
                </c:pt>
                <c:pt idx="11">
                  <c:v>26470.1</c:v>
                </c:pt>
                <c:pt idx="12">
                  <c:v>25215.9</c:v>
                </c:pt>
                <c:pt idx="13">
                  <c:v>23342.799999999999</c:v>
                </c:pt>
                <c:pt idx="14">
                  <c:v>24292.2</c:v>
                </c:pt>
                <c:pt idx="15">
                  <c:v>25920.2</c:v>
                </c:pt>
                <c:pt idx="16">
                  <c:v>29052.400000000001</c:v>
                </c:pt>
                <c:pt idx="17">
                  <c:v>32843.1</c:v>
                </c:pt>
                <c:pt idx="18">
                  <c:v>33266.800000000003</c:v>
                </c:pt>
                <c:pt idx="19">
                  <c:v>35375.300000000003</c:v>
                </c:pt>
                <c:pt idx="20">
                  <c:v>35196.699999999997</c:v>
                </c:pt>
                <c:pt idx="21">
                  <c:v>35083.300000000003</c:v>
                </c:pt>
                <c:pt idx="22">
                  <c:v>34564.300000000003</c:v>
                </c:pt>
                <c:pt idx="23">
                  <c:v>30799.599999999999</c:v>
                </c:pt>
                <c:pt idx="24">
                  <c:v>31377.4</c:v>
                </c:pt>
                <c:pt idx="25">
                  <c:v>27244.7</c:v>
                </c:pt>
                <c:pt idx="26">
                  <c:v>27599.7</c:v>
                </c:pt>
                <c:pt idx="27">
                  <c:v>29580.3</c:v>
                </c:pt>
                <c:pt idx="28">
                  <c:v>32788.1</c:v>
                </c:pt>
                <c:pt idx="29">
                  <c:v>34374.800000000003</c:v>
                </c:pt>
                <c:pt idx="30">
                  <c:v>35152.199999999997</c:v>
                </c:pt>
                <c:pt idx="31">
                  <c:v>37374.1</c:v>
                </c:pt>
                <c:pt idx="32">
                  <c:v>36418.6</c:v>
                </c:pt>
                <c:pt idx="33">
                  <c:v>37824.1</c:v>
                </c:pt>
                <c:pt idx="34">
                  <c:v>36764.9</c:v>
                </c:pt>
                <c:pt idx="35">
                  <c:v>32872.300000000003</c:v>
                </c:pt>
                <c:pt idx="36">
                  <c:v>34417.5</c:v>
                </c:pt>
                <c:pt idx="37">
                  <c:v>28105.200000000001</c:v>
                </c:pt>
                <c:pt idx="38">
                  <c:v>31431.3</c:v>
                </c:pt>
                <c:pt idx="39">
                  <c:v>33016.300000000003</c:v>
                </c:pt>
                <c:pt idx="40">
                  <c:v>34937.800000000003</c:v>
                </c:pt>
                <c:pt idx="41">
                  <c:v>35949.4</c:v>
                </c:pt>
                <c:pt idx="42">
                  <c:v>37930.800000000003</c:v>
                </c:pt>
                <c:pt idx="43">
                  <c:v>37280.6</c:v>
                </c:pt>
                <c:pt idx="44">
                  <c:v>37891.800000000003</c:v>
                </c:pt>
                <c:pt idx="45">
                  <c:v>40257.1</c:v>
                </c:pt>
                <c:pt idx="46">
                  <c:v>39543.699999999997</c:v>
                </c:pt>
                <c:pt idx="47">
                  <c:v>34857.599999999999</c:v>
                </c:pt>
                <c:pt idx="48">
                  <c:v>37193.699999999997</c:v>
                </c:pt>
                <c:pt idx="49">
                  <c:v>32742.7</c:v>
                </c:pt>
                <c:pt idx="50">
                  <c:v>27294.1</c:v>
                </c:pt>
                <c:pt idx="51">
                  <c:v>33131.9</c:v>
                </c:pt>
                <c:pt idx="52">
                  <c:v>36617.599999999999</c:v>
                </c:pt>
                <c:pt idx="53">
                  <c:v>35886</c:v>
                </c:pt>
                <c:pt idx="54">
                  <c:v>38800.400000000001</c:v>
                </c:pt>
                <c:pt idx="55">
                  <c:v>39161.300000000003</c:v>
                </c:pt>
                <c:pt idx="56">
                  <c:v>40144.400000000001</c:v>
                </c:pt>
                <c:pt idx="57">
                  <c:v>41845.5</c:v>
                </c:pt>
                <c:pt idx="58">
                  <c:v>40112.300000000003</c:v>
                </c:pt>
                <c:pt idx="59">
                  <c:v>37500.199999999997</c:v>
                </c:pt>
                <c:pt idx="60">
                  <c:v>38377.199999999997</c:v>
                </c:pt>
                <c:pt idx="61">
                  <c:v>30700.400000000001</c:v>
                </c:pt>
                <c:pt idx="62">
                  <c:v>31420.9</c:v>
                </c:pt>
                <c:pt idx="63">
                  <c:v>36450.199999999997</c:v>
                </c:pt>
                <c:pt idx="64">
                  <c:v>38188.1</c:v>
                </c:pt>
                <c:pt idx="65">
                  <c:v>39607.1</c:v>
                </c:pt>
                <c:pt idx="66">
                  <c:v>40319.599999999999</c:v>
                </c:pt>
                <c:pt idx="67">
                  <c:v>40093.800000000003</c:v>
                </c:pt>
                <c:pt idx="68">
                  <c:v>45102.8</c:v>
                </c:pt>
                <c:pt idx="69">
                  <c:v>45335.4</c:v>
                </c:pt>
                <c:pt idx="70">
                  <c:v>42483.5</c:v>
                </c:pt>
                <c:pt idx="71">
                  <c:v>40395.9</c:v>
                </c:pt>
                <c:pt idx="72">
                  <c:v>38589.699999999997</c:v>
                </c:pt>
                <c:pt idx="73">
                  <c:v>31564</c:v>
                </c:pt>
                <c:pt idx="74">
                  <c:v>41136.9</c:v>
                </c:pt>
                <c:pt idx="75">
                  <c:v>36121.4</c:v>
                </c:pt>
                <c:pt idx="76">
                  <c:v>39082</c:v>
                </c:pt>
                <c:pt idx="77">
                  <c:v>41453.800000000003</c:v>
                </c:pt>
                <c:pt idx="78">
                  <c:v>41215.1</c:v>
                </c:pt>
                <c:pt idx="79">
                  <c:v>44138.1</c:v>
                </c:pt>
                <c:pt idx="80">
                  <c:v>45725</c:v>
                </c:pt>
                <c:pt idx="81">
                  <c:v>44309.9</c:v>
                </c:pt>
                <c:pt idx="82">
                  <c:v>41884.800000000003</c:v>
                </c:pt>
                <c:pt idx="83">
                  <c:v>37981</c:v>
                </c:pt>
                <c:pt idx="84">
                  <c:v>37145.800000000003</c:v>
                </c:pt>
                <c:pt idx="85">
                  <c:v>36081.800000000003</c:v>
                </c:pt>
                <c:pt idx="86">
                  <c:v>29827.3</c:v>
                </c:pt>
                <c:pt idx="87">
                  <c:v>32929.300000000003</c:v>
                </c:pt>
                <c:pt idx="88">
                  <c:v>37524.300000000003</c:v>
                </c:pt>
                <c:pt idx="89">
                  <c:v>38556.1</c:v>
                </c:pt>
                <c:pt idx="90">
                  <c:v>39460.800000000003</c:v>
                </c:pt>
                <c:pt idx="91">
                  <c:v>43220.1</c:v>
                </c:pt>
                <c:pt idx="92">
                  <c:v>42028.2</c:v>
                </c:pt>
                <c:pt idx="93">
                  <c:v>43798.3</c:v>
                </c:pt>
                <c:pt idx="94">
                  <c:v>42605.4</c:v>
                </c:pt>
                <c:pt idx="95">
                  <c:v>39364.5</c:v>
                </c:pt>
                <c:pt idx="96">
                  <c:v>41343.1</c:v>
                </c:pt>
                <c:pt idx="97">
                  <c:v>32804.300000000003</c:v>
                </c:pt>
                <c:pt idx="98">
                  <c:v>34186.9</c:v>
                </c:pt>
                <c:pt idx="99">
                  <c:v>37465.599999999999</c:v>
                </c:pt>
                <c:pt idx="100">
                  <c:v>41783.1</c:v>
                </c:pt>
                <c:pt idx="101">
                  <c:v>42289.2</c:v>
                </c:pt>
                <c:pt idx="102">
                  <c:v>43589.2</c:v>
                </c:pt>
                <c:pt idx="103">
                  <c:v>45817.8</c:v>
                </c:pt>
                <c:pt idx="104">
                  <c:v>45429.7</c:v>
                </c:pt>
                <c:pt idx="105">
                  <c:v>48167.7</c:v>
                </c:pt>
                <c:pt idx="106">
                  <c:v>48127.8</c:v>
                </c:pt>
                <c:pt idx="107">
                  <c:v>44465.7</c:v>
                </c:pt>
                <c:pt idx="108">
                  <c:v>45788</c:v>
                </c:pt>
                <c:pt idx="109">
                  <c:v>39067.599999999999</c:v>
                </c:pt>
                <c:pt idx="110">
                  <c:v>38256.699999999997</c:v>
                </c:pt>
                <c:pt idx="111">
                  <c:v>38230</c:v>
                </c:pt>
                <c:pt idx="112">
                  <c:v>43797.4</c:v>
                </c:pt>
                <c:pt idx="113">
                  <c:v>44599.5</c:v>
                </c:pt>
                <c:pt idx="114">
                  <c:v>47096</c:v>
                </c:pt>
                <c:pt idx="115">
                  <c:v>47863.9</c:v>
                </c:pt>
                <c:pt idx="116">
                  <c:v>50032.1</c:v>
                </c:pt>
                <c:pt idx="117">
                  <c:v>52233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27-C84D-83B2-C888BBD379D1}"/>
            </c:ext>
          </c:extLst>
        </c:ser>
        <c:ser>
          <c:idx val="2"/>
          <c:order val="2"/>
          <c:tx>
            <c:strRef>
              <c:f>Sheet1!$E$7</c:f>
              <c:strCache>
                <c:ptCount val="1"/>
                <c:pt idx="0">
                  <c:v>Balance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Sheet1!$B$8:$B$125</c:f>
              <c:numCache>
                <c:formatCode>mmm\-yy</c:formatCode>
                <c:ptCount val="118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</c:numCache>
            </c:numRef>
          </c:cat>
          <c:val>
            <c:numRef>
              <c:f>Sheet1!$E$8:$E$125</c:f>
              <c:numCache>
                <c:formatCode>#,##0.00</c:formatCode>
                <c:ptCount val="118"/>
                <c:pt idx="0">
                  <c:v>-20583.8</c:v>
                </c:pt>
                <c:pt idx="1">
                  <c:v>-14183.8</c:v>
                </c:pt>
                <c:pt idx="2">
                  <c:v>-15645.5</c:v>
                </c:pt>
                <c:pt idx="3">
                  <c:v>-16759.2</c:v>
                </c:pt>
                <c:pt idx="4">
                  <c:v>-17478.099999999999</c:v>
                </c:pt>
                <c:pt idx="5">
                  <c:v>-18424.2</c:v>
                </c:pt>
                <c:pt idx="6">
                  <c:v>-20401.8</c:v>
                </c:pt>
                <c:pt idx="7">
                  <c:v>-20280.099999999999</c:v>
                </c:pt>
                <c:pt idx="8">
                  <c:v>-22129.599999999999</c:v>
                </c:pt>
                <c:pt idx="9">
                  <c:v>-22678.5</c:v>
                </c:pt>
                <c:pt idx="10">
                  <c:v>-20167.599999999999</c:v>
                </c:pt>
                <c:pt idx="11">
                  <c:v>-18145.099999999999</c:v>
                </c:pt>
                <c:pt idx="12">
                  <c:v>-18317.599999999999</c:v>
                </c:pt>
                <c:pt idx="13">
                  <c:v>-16502.599999999999</c:v>
                </c:pt>
                <c:pt idx="14">
                  <c:v>-16891.400000000001</c:v>
                </c:pt>
                <c:pt idx="15">
                  <c:v>-19319.5</c:v>
                </c:pt>
                <c:pt idx="16">
                  <c:v>-22297.200000000001</c:v>
                </c:pt>
                <c:pt idx="17">
                  <c:v>-26109.4</c:v>
                </c:pt>
                <c:pt idx="18">
                  <c:v>-25927.599999999999</c:v>
                </c:pt>
                <c:pt idx="19">
                  <c:v>-28165.599999999999</c:v>
                </c:pt>
                <c:pt idx="20">
                  <c:v>-28082.400000000001</c:v>
                </c:pt>
                <c:pt idx="21">
                  <c:v>-25666</c:v>
                </c:pt>
                <c:pt idx="22">
                  <c:v>-25088.400000000001</c:v>
                </c:pt>
                <c:pt idx="23">
                  <c:v>-20674</c:v>
                </c:pt>
                <c:pt idx="24">
                  <c:v>-23359.599999999999</c:v>
                </c:pt>
                <c:pt idx="25">
                  <c:v>-18861.400000000001</c:v>
                </c:pt>
                <c:pt idx="26">
                  <c:v>-18035.900000000001</c:v>
                </c:pt>
                <c:pt idx="27">
                  <c:v>-21579.8</c:v>
                </c:pt>
                <c:pt idx="28">
                  <c:v>-24938.9</c:v>
                </c:pt>
                <c:pt idx="29">
                  <c:v>-26507.8</c:v>
                </c:pt>
                <c:pt idx="30">
                  <c:v>-26994.3</c:v>
                </c:pt>
                <c:pt idx="31">
                  <c:v>-28952.5</c:v>
                </c:pt>
                <c:pt idx="32">
                  <c:v>-28048.6</c:v>
                </c:pt>
                <c:pt idx="33">
                  <c:v>-28078.5</c:v>
                </c:pt>
                <c:pt idx="34">
                  <c:v>-26767.7</c:v>
                </c:pt>
                <c:pt idx="35">
                  <c:v>-23124.6</c:v>
                </c:pt>
                <c:pt idx="36">
                  <c:v>-26058.1</c:v>
                </c:pt>
                <c:pt idx="37">
                  <c:v>-19319.5</c:v>
                </c:pt>
                <c:pt idx="38">
                  <c:v>-21619.8</c:v>
                </c:pt>
                <c:pt idx="39">
                  <c:v>-24548.1</c:v>
                </c:pt>
                <c:pt idx="40">
                  <c:v>-25977.7</c:v>
                </c:pt>
                <c:pt idx="41">
                  <c:v>-27471.200000000001</c:v>
                </c:pt>
                <c:pt idx="42">
                  <c:v>-29415.7</c:v>
                </c:pt>
                <c:pt idx="43">
                  <c:v>-28667.3</c:v>
                </c:pt>
                <c:pt idx="44">
                  <c:v>-29087.599999999999</c:v>
                </c:pt>
                <c:pt idx="45">
                  <c:v>-29432.7</c:v>
                </c:pt>
                <c:pt idx="46">
                  <c:v>-28955.9</c:v>
                </c:pt>
                <c:pt idx="47">
                  <c:v>-24548.9</c:v>
                </c:pt>
                <c:pt idx="48">
                  <c:v>-27810.7</c:v>
                </c:pt>
                <c:pt idx="49">
                  <c:v>-23609.4</c:v>
                </c:pt>
                <c:pt idx="50">
                  <c:v>-17755</c:v>
                </c:pt>
                <c:pt idx="51">
                  <c:v>-24178</c:v>
                </c:pt>
                <c:pt idx="52">
                  <c:v>-27864.799999999999</c:v>
                </c:pt>
                <c:pt idx="53">
                  <c:v>-26668.400000000001</c:v>
                </c:pt>
                <c:pt idx="54">
                  <c:v>-30076.7</c:v>
                </c:pt>
                <c:pt idx="55">
                  <c:v>-29809.200000000001</c:v>
                </c:pt>
                <c:pt idx="56">
                  <c:v>-30617.200000000001</c:v>
                </c:pt>
                <c:pt idx="57">
                  <c:v>-28697.7</c:v>
                </c:pt>
                <c:pt idx="58">
                  <c:v>-27085.200000000001</c:v>
                </c:pt>
                <c:pt idx="59">
                  <c:v>-24511.599999999999</c:v>
                </c:pt>
                <c:pt idx="60">
                  <c:v>-28112.7</c:v>
                </c:pt>
                <c:pt idx="61">
                  <c:v>-20949.7</c:v>
                </c:pt>
                <c:pt idx="62">
                  <c:v>-20486.599999999999</c:v>
                </c:pt>
                <c:pt idx="63">
                  <c:v>-27418.3</c:v>
                </c:pt>
                <c:pt idx="64">
                  <c:v>-28968</c:v>
                </c:pt>
                <c:pt idx="65">
                  <c:v>-30276.9</c:v>
                </c:pt>
                <c:pt idx="66">
                  <c:v>-31027.8</c:v>
                </c:pt>
                <c:pt idx="67">
                  <c:v>-30468.6</c:v>
                </c:pt>
                <c:pt idx="68">
                  <c:v>-35788.800000000003</c:v>
                </c:pt>
                <c:pt idx="69">
                  <c:v>-32742</c:v>
                </c:pt>
                <c:pt idx="70">
                  <c:v>-30357.599999999999</c:v>
                </c:pt>
                <c:pt idx="71">
                  <c:v>-28220.7</c:v>
                </c:pt>
                <c:pt idx="72">
                  <c:v>-29130.5</c:v>
                </c:pt>
                <c:pt idx="73">
                  <c:v>-22809.4</c:v>
                </c:pt>
                <c:pt idx="74">
                  <c:v>-31250.400000000001</c:v>
                </c:pt>
                <c:pt idx="75">
                  <c:v>-26841.5</c:v>
                </c:pt>
                <c:pt idx="76">
                  <c:v>-30332.2</c:v>
                </c:pt>
                <c:pt idx="77">
                  <c:v>-31838.1</c:v>
                </c:pt>
                <c:pt idx="78">
                  <c:v>-31709.9</c:v>
                </c:pt>
                <c:pt idx="79">
                  <c:v>-34954.6</c:v>
                </c:pt>
                <c:pt idx="80">
                  <c:v>-36305.5</c:v>
                </c:pt>
                <c:pt idx="81">
                  <c:v>-32985.1</c:v>
                </c:pt>
                <c:pt idx="82">
                  <c:v>-31281.200000000001</c:v>
                </c:pt>
                <c:pt idx="83">
                  <c:v>-27889.9</c:v>
                </c:pt>
                <c:pt idx="84">
                  <c:v>-28943</c:v>
                </c:pt>
                <c:pt idx="85">
                  <c:v>-28011.7</c:v>
                </c:pt>
                <c:pt idx="86">
                  <c:v>-20911.099999999999</c:v>
                </c:pt>
                <c:pt idx="87">
                  <c:v>-24256.5</c:v>
                </c:pt>
                <c:pt idx="88">
                  <c:v>-28984.5</c:v>
                </c:pt>
                <c:pt idx="89">
                  <c:v>-29717.3</c:v>
                </c:pt>
                <c:pt idx="90">
                  <c:v>-30332.6</c:v>
                </c:pt>
                <c:pt idx="91">
                  <c:v>-33849.699999999997</c:v>
                </c:pt>
                <c:pt idx="92">
                  <c:v>-32508.2</c:v>
                </c:pt>
                <c:pt idx="93">
                  <c:v>-31199.7</c:v>
                </c:pt>
                <c:pt idx="94">
                  <c:v>-30565.9</c:v>
                </c:pt>
                <c:pt idx="95">
                  <c:v>-27716.2</c:v>
                </c:pt>
                <c:pt idx="96">
                  <c:v>-31382</c:v>
                </c:pt>
                <c:pt idx="97">
                  <c:v>-23068.5</c:v>
                </c:pt>
                <c:pt idx="98">
                  <c:v>-24467.8</c:v>
                </c:pt>
                <c:pt idx="99">
                  <c:v>-27660</c:v>
                </c:pt>
                <c:pt idx="100">
                  <c:v>-31920.9</c:v>
                </c:pt>
                <c:pt idx="101">
                  <c:v>-32571.7</c:v>
                </c:pt>
                <c:pt idx="102">
                  <c:v>-33610.1</c:v>
                </c:pt>
                <c:pt idx="103">
                  <c:v>-34989.4</c:v>
                </c:pt>
                <c:pt idx="104">
                  <c:v>-34518</c:v>
                </c:pt>
                <c:pt idx="105">
                  <c:v>-35204.199999999997</c:v>
                </c:pt>
                <c:pt idx="106">
                  <c:v>-35362.800000000003</c:v>
                </c:pt>
                <c:pt idx="107">
                  <c:v>-30820.9</c:v>
                </c:pt>
                <c:pt idx="108">
                  <c:v>-35952.800000000003</c:v>
                </c:pt>
                <c:pt idx="109">
                  <c:v>-29261.5</c:v>
                </c:pt>
                <c:pt idx="110">
                  <c:v>-25874.6</c:v>
                </c:pt>
                <c:pt idx="111">
                  <c:v>-27962</c:v>
                </c:pt>
                <c:pt idx="112">
                  <c:v>-33186.6</c:v>
                </c:pt>
                <c:pt idx="113">
                  <c:v>-33483.800000000003</c:v>
                </c:pt>
                <c:pt idx="114">
                  <c:v>-36834.300000000003</c:v>
                </c:pt>
                <c:pt idx="115">
                  <c:v>-38569.599999999999</c:v>
                </c:pt>
                <c:pt idx="116">
                  <c:v>-40243</c:v>
                </c:pt>
                <c:pt idx="117">
                  <c:v>-43102.5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27-C84D-83B2-C888BBD37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997967"/>
        <c:axId val="91998783"/>
      </c:lineChart>
      <c:dateAx>
        <c:axId val="919979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98783"/>
        <c:crosses val="autoZero"/>
        <c:auto val="1"/>
        <c:lblOffset val="100"/>
        <c:baseTimeUnit val="months"/>
      </c:dateAx>
      <c:valAx>
        <c:axId val="9199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9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NAICS Total All Merchandise Imports to Michigan from World</a:t>
            </a:r>
          </a:p>
          <a:p>
            <a:r>
              <a:rPr lang="en-US" dirty="0"/>
              <a:t>ITA http://</a:t>
            </a:r>
            <a:r>
              <a:rPr lang="en-US" dirty="0" err="1"/>
              <a:t>tse.export.gov</a:t>
            </a:r>
            <a:r>
              <a:rPr lang="en-US" dirty="0"/>
              <a:t>/</a:t>
            </a:r>
            <a:r>
              <a:rPr lang="en-US" dirty="0" err="1"/>
              <a:t>stateimports</a:t>
            </a:r>
            <a:r>
              <a:rPr lang="en-US" dirty="0"/>
              <a:t>/</a:t>
            </a:r>
            <a:r>
              <a:rPr lang="en-US" dirty="0" err="1"/>
              <a:t>ChartDisplay.aspx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4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www.thomasnet.com</a:t>
            </a:r>
            <a:r>
              <a:rPr lang="en-US" dirty="0"/>
              <a:t>/</a:t>
            </a:r>
            <a:r>
              <a:rPr lang="en-US" dirty="0" err="1"/>
              <a:t>nsearch.html?cov</a:t>
            </a:r>
            <a:r>
              <a:rPr lang="en-US" dirty="0"/>
              <a:t>=</a:t>
            </a:r>
            <a:r>
              <a:rPr lang="en-US" dirty="0" err="1"/>
              <a:t>MI&amp;heading</a:t>
            </a:r>
            <a:r>
              <a:rPr lang="en-US" dirty="0"/>
              <a:t>=1261809&amp;loc=MI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0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t&amp;rct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web&amp;cd</a:t>
            </a:r>
            <a:r>
              <a:rPr lang="en-US" dirty="0"/>
              <a:t>=1&amp;ved=2ahUKEwi7zrKjoPvfAhUl24MKHbefBHEQFjAAegQICBAC&amp;url=https%3A%2F%2Fwww.steel.org%2F~%2Fmedia%2FFiles%2FAISI%2FPublic%2520Policy%2FMember%2520Map%2F2016%2FMichigan.pdf%3Fla%3Den&amp;usg=AOvVaw2ehYBqEv4U_1Nt6jPckMbi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7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t&amp;rct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web&amp;cd</a:t>
            </a:r>
            <a:r>
              <a:rPr lang="en-US" dirty="0"/>
              <a:t>=2&amp;ved=2ahUKEwie4caEvILgAhVMyYMKHRMICS4QFjABegQIChAC&amp;url=http%3A%2F%2Fsteelbenchmarker.com%2Ffiles%2Fhistory.pdf&amp;usg=AOvVaw0MbJtconJIfad8p9RPYuA-</a:t>
            </a:r>
          </a:p>
          <a:p>
            <a:endParaRPr lang="en-US" dirty="0"/>
          </a:p>
          <a:p>
            <a:r>
              <a:rPr lang="en-US" dirty="0" err="1"/>
              <a:t>BenchMarker</a:t>
            </a:r>
            <a:r>
              <a:rPr lang="en-US" dirty="0"/>
              <a:t>, “Price History:  Tables and Charts”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tradingeconomics.com</a:t>
            </a:r>
            <a:r>
              <a:rPr lang="en-US" dirty="0"/>
              <a:t>/commodity/aluminum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8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NAICS Total All Merchandise Imports to Michigan from World</a:t>
            </a:r>
          </a:p>
          <a:p>
            <a:r>
              <a:rPr lang="en-US" dirty="0"/>
              <a:t>ITA http://</a:t>
            </a:r>
            <a:r>
              <a:rPr lang="en-US" dirty="0" err="1"/>
              <a:t>tse.export.gov</a:t>
            </a:r>
            <a:r>
              <a:rPr lang="en-US" dirty="0"/>
              <a:t>/</a:t>
            </a:r>
            <a:r>
              <a:rPr lang="en-US" dirty="0" err="1"/>
              <a:t>stateimports</a:t>
            </a:r>
            <a:r>
              <a:rPr lang="en-US" dirty="0"/>
              <a:t>/</a:t>
            </a:r>
            <a:r>
              <a:rPr lang="en-US" dirty="0" err="1"/>
              <a:t>ChartDisplay.aspx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46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t&amp;rct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r>
              <a:rPr lang="en-US" dirty="0"/>
              <a:t>=</a:t>
            </a:r>
            <a:r>
              <a:rPr lang="en-US" dirty="0" err="1"/>
              <a:t>web&amp;cd</a:t>
            </a:r>
            <a:r>
              <a:rPr lang="en-US" dirty="0"/>
              <a:t>=2&amp;cad=</a:t>
            </a:r>
            <a:r>
              <a:rPr lang="en-US" dirty="0" err="1"/>
              <a:t>rja&amp;uact</a:t>
            </a:r>
            <a:r>
              <a:rPr lang="en-US" dirty="0"/>
              <a:t>=8&amp;ved=2ahUKEwiXmIfvofvfAhVs7oMKHdviAZAQFjABegQICRAB&amp;url=https%3A%2F%2Fwww.freep.com%2Fstory%2Fmoney%2Fcars%2F2018%2F03%2F08%2Fsteel-aluminum-tarrif-michigan%2F407466002%2F&amp;usg=AOvVaw1idwngjKyJWrBW47w7B9Oq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/2018/07/19/us/politics/trump-car-import-</a:t>
            </a:r>
            <a:r>
              <a:rPr lang="en-US" dirty="0" err="1"/>
              <a:t>tariffs.html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6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www.freep.com</a:t>
            </a:r>
            <a:r>
              <a:rPr lang="en-US" dirty="0"/>
              <a:t>/story/money/cars/2018/07/19/hearing-auto-import-taxes-get-underway-</a:t>
            </a:r>
            <a:r>
              <a:rPr lang="en-US" dirty="0" err="1"/>
              <a:t>washington</a:t>
            </a:r>
            <a:r>
              <a:rPr lang="en-US" dirty="0"/>
              <a:t>/797915002/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jimhenry</a:t>
            </a:r>
            <a:r>
              <a:rPr lang="en-US" dirty="0"/>
              <a:t>/2018/07/23/with-friends-like-these-auto-import-tariffs-do-not-need-enemies-trade-group-says/#1ebddc9669ab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6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8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53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3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/content/a852539e-19d7-11e9-9e64-d150b3105d21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6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8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29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NAICS Total All Merchandise Imports to Michigan from World</a:t>
            </a:r>
          </a:p>
          <a:p>
            <a:r>
              <a:rPr lang="en-US" dirty="0"/>
              <a:t>ITA http://</a:t>
            </a:r>
            <a:r>
              <a:rPr lang="en-US" dirty="0" err="1"/>
              <a:t>tse.export.gov</a:t>
            </a:r>
            <a:r>
              <a:rPr lang="en-US" dirty="0"/>
              <a:t>/</a:t>
            </a:r>
            <a:r>
              <a:rPr lang="en-US" dirty="0" err="1"/>
              <a:t>stateimports</a:t>
            </a:r>
            <a:r>
              <a:rPr lang="en-US" dirty="0"/>
              <a:t>/</a:t>
            </a:r>
            <a:r>
              <a:rPr lang="en-US" dirty="0" err="1"/>
              <a:t>ChartDisplay.aspx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521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NAICS Total All Merchandise Imports to Michigan from World</a:t>
            </a:r>
          </a:p>
          <a:p>
            <a:r>
              <a:rPr lang="en-US" dirty="0"/>
              <a:t>ITA http://</a:t>
            </a:r>
            <a:r>
              <a:rPr lang="en-US" dirty="0" err="1"/>
              <a:t>tse.export.gov</a:t>
            </a:r>
            <a:r>
              <a:rPr lang="en-US" dirty="0"/>
              <a:t>/</a:t>
            </a:r>
            <a:r>
              <a:rPr lang="en-US" dirty="0" err="1"/>
              <a:t>stateimports</a:t>
            </a:r>
            <a:r>
              <a:rPr lang="en-US" dirty="0"/>
              <a:t>/</a:t>
            </a:r>
            <a:r>
              <a:rPr lang="en-US" dirty="0" err="1"/>
              <a:t>ChartDisplay.aspx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1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www.politifact.com</a:t>
            </a:r>
            <a:r>
              <a:rPr lang="en-US" dirty="0"/>
              <a:t>/truth-o-meter/statements/2018/</a:t>
            </a:r>
            <a:r>
              <a:rPr lang="en-US" dirty="0" err="1"/>
              <a:t>apr</a:t>
            </a:r>
            <a:r>
              <a:rPr lang="en-US" dirty="0"/>
              <a:t>/09/</a:t>
            </a:r>
            <a:r>
              <a:rPr lang="en-US" dirty="0" err="1"/>
              <a:t>donald</a:t>
            </a:r>
            <a:r>
              <a:rPr lang="en-US" dirty="0"/>
              <a:t>-trump/donald-trump-right-china-slaps-25-percent-tariff-a/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0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Bomey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, Nathan,"20 American-made cars that could benefit from China's promise to roll back tariffs," USA TODAY, April 10, 2018</a:t>
            </a:r>
          </a:p>
          <a:p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https://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www.usatoday.com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/story/money/cars/2018/04/10/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chinese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-auto-tariffs-xi-</a:t>
            </a:r>
            <a:r>
              <a:rPr lang="en-US" sz="1100" b="0" i="0" u="none" strike="noStrike" kern="1200" dirty="0" err="1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jinping</a:t>
            </a:r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/503470002/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7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/wiki/List_of_automobiles_manufactured_in_the_United_States#BMW_Group_[12]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56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1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4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7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4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38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0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1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48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47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/content/6f1b275a-1b43-11e9-9e64-d150b3105d21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24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www.brookings.edu</a:t>
            </a:r>
            <a:r>
              <a:rPr lang="en-US" dirty="0"/>
              <a:t>/blog/</a:t>
            </a:r>
            <a:r>
              <a:rPr lang="en-US" dirty="0" err="1"/>
              <a:t>planetpolicy</a:t>
            </a:r>
            <a:r>
              <a:rPr lang="en-US" dirty="0"/>
              <a:t>/2018/02/09/what-past-experience-tells-us-about-the-impact-of-new-american-solar-tariffs/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201 Fact Sheet,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8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1754326"/>
          </a:xfrm>
        </p:spPr>
        <p:txBody>
          <a:bodyPr/>
          <a:lstStyle/>
          <a:p>
            <a:pPr algn="ctr"/>
            <a:r>
              <a:rPr lang="en-US" sz="3600" dirty="0"/>
              <a:t>Changing Course </a:t>
            </a:r>
            <a:br>
              <a:rPr lang="en-US" sz="3600" dirty="0"/>
            </a:br>
            <a:r>
              <a:rPr lang="en-US" sz="3600" dirty="0"/>
              <a:t>in International Trade Policy: </a:t>
            </a:r>
            <a:br>
              <a:rPr lang="en-US" sz="3600" dirty="0"/>
            </a:br>
            <a:r>
              <a:rPr lang="en-US" sz="3600" dirty="0"/>
              <a:t>Implications for Michigan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643" y="3643276"/>
            <a:ext cx="67056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513630" y="5108515"/>
            <a:ext cx="715742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to Wolverine Caucus</a:t>
            </a:r>
          </a:p>
          <a:p>
            <a:pPr algn="ctr"/>
            <a:r>
              <a:rPr lang="en-US" sz="2400" dirty="0"/>
              <a:t>Lansing, MI</a:t>
            </a:r>
          </a:p>
          <a:p>
            <a:pPr algn="ctr"/>
            <a:r>
              <a:rPr lang="en-US" sz="2400" dirty="0"/>
              <a:t>January 23, 2019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586509"/>
            <a:ext cx="7239000" cy="1127125"/>
          </a:xfrm>
        </p:spPr>
        <p:txBody>
          <a:bodyPr/>
          <a:lstStyle/>
          <a:p>
            <a:r>
              <a:rPr lang="en-US" dirty="0"/>
              <a:t>Michigan’s Rank among States in 2017 Trade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24831-21BB-D740-99E1-F1286D16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63925"/>
              </p:ext>
            </p:extLst>
          </p:nvPr>
        </p:nvGraphicFramePr>
        <p:xfrm>
          <a:off x="2978727" y="2048164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A23E5F-5391-B742-AB35-DDCCF9A833D8}"/>
              </a:ext>
            </a:extLst>
          </p:cNvPr>
          <p:cNvGraphicFramePr>
            <a:graphicFrameLocks noGrp="1"/>
          </p:cNvGraphicFramePr>
          <p:nvPr/>
        </p:nvGraphicFramePr>
        <p:xfrm>
          <a:off x="2978727" y="3295073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2519CC-9BD3-D543-9738-41C36915FDF1}"/>
              </a:ext>
            </a:extLst>
          </p:cNvPr>
          <p:cNvGraphicFramePr>
            <a:graphicFrameLocks noGrp="1"/>
          </p:cNvGraphicFramePr>
          <p:nvPr/>
        </p:nvGraphicFramePr>
        <p:xfrm>
          <a:off x="2978727" y="4528128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132884-9313-7D44-94CB-3C58433A5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57881"/>
              </p:ext>
            </p:extLst>
          </p:nvPr>
        </p:nvGraphicFramePr>
        <p:xfrm>
          <a:off x="2369126" y="3904675"/>
          <a:ext cx="253538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386">
                  <a:extLst>
                    <a:ext uri="{9D8B030D-6E8A-4147-A177-3AD203B41FA5}">
                      <a16:colId xmlns:a16="http://schemas.microsoft.com/office/drawing/2014/main" val="2149175609"/>
                    </a:ext>
                  </a:extLst>
                </a:gridCol>
                <a:gridCol w="666998">
                  <a:extLst>
                    <a:ext uri="{9D8B030D-6E8A-4147-A177-3AD203B41FA5}">
                      <a16:colId xmlns:a16="http://schemas.microsoft.com/office/drawing/2014/main" val="30906657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5 Importers from North America per GDP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8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8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Hampshire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74744"/>
                  </a:ext>
                </a:extLst>
              </a:tr>
            </a:tbl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00B879-3870-BA40-B495-59A22851D2DB}"/>
              </a:ext>
            </a:extLst>
          </p:cNvPr>
          <p:cNvSpPr/>
          <p:nvPr/>
        </p:nvSpPr>
        <p:spPr>
          <a:xfrm>
            <a:off x="4904509" y="3089564"/>
            <a:ext cx="1330037" cy="3255818"/>
          </a:xfrm>
          <a:custGeom>
            <a:avLst/>
            <a:gdLst>
              <a:gd name="connsiteX0" fmla="*/ 0 w 1136073"/>
              <a:gd name="connsiteY0" fmla="*/ 2493818 h 2493818"/>
              <a:gd name="connsiteX1" fmla="*/ 0 w 1136073"/>
              <a:gd name="connsiteY1" fmla="*/ 0 h 2493818"/>
              <a:gd name="connsiteX2" fmla="*/ 1136073 w 1136073"/>
              <a:gd name="connsiteY2" fmla="*/ 2493818 h 2493818"/>
              <a:gd name="connsiteX3" fmla="*/ 0 w 1136073"/>
              <a:gd name="connsiteY3" fmla="*/ 2493818 h 2493818"/>
              <a:gd name="connsiteX0" fmla="*/ 0 w 1136073"/>
              <a:gd name="connsiteY0" fmla="*/ 2493818 h 2590800"/>
              <a:gd name="connsiteX1" fmla="*/ 0 w 1136073"/>
              <a:gd name="connsiteY1" fmla="*/ 0 h 2590800"/>
              <a:gd name="connsiteX2" fmla="*/ 1136073 w 1136073"/>
              <a:gd name="connsiteY2" fmla="*/ 2590800 h 2590800"/>
              <a:gd name="connsiteX3" fmla="*/ 0 w 1136073"/>
              <a:gd name="connsiteY3" fmla="*/ 2493818 h 2590800"/>
              <a:gd name="connsiteX0" fmla="*/ 0 w 1330037"/>
              <a:gd name="connsiteY0" fmla="*/ 3255818 h 3255818"/>
              <a:gd name="connsiteX1" fmla="*/ 0 w 1330037"/>
              <a:gd name="connsiteY1" fmla="*/ 762000 h 3255818"/>
              <a:gd name="connsiteX2" fmla="*/ 1330037 w 1330037"/>
              <a:gd name="connsiteY2" fmla="*/ 0 h 3255818"/>
              <a:gd name="connsiteX3" fmla="*/ 0 w 1330037"/>
              <a:gd name="connsiteY3" fmla="*/ 3255818 h 32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7" h="3255818">
                <a:moveTo>
                  <a:pt x="0" y="3255818"/>
                </a:moveTo>
                <a:lnTo>
                  <a:pt x="0" y="762000"/>
                </a:lnTo>
                <a:lnTo>
                  <a:pt x="1330037" y="0"/>
                </a:lnTo>
                <a:lnTo>
                  <a:pt x="0" y="32558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0D5A6F-2ACF-2147-B7EA-F335A7700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36855"/>
              </p:ext>
            </p:extLst>
          </p:nvPr>
        </p:nvGraphicFramePr>
        <p:xfrm>
          <a:off x="2382980" y="482602"/>
          <a:ext cx="253538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386">
                  <a:extLst>
                    <a:ext uri="{9D8B030D-6E8A-4147-A177-3AD203B41FA5}">
                      <a16:colId xmlns:a16="http://schemas.microsoft.com/office/drawing/2014/main" val="2149175609"/>
                    </a:ext>
                  </a:extLst>
                </a:gridCol>
                <a:gridCol w="666998">
                  <a:extLst>
                    <a:ext uri="{9D8B030D-6E8A-4147-A177-3AD203B41FA5}">
                      <a16:colId xmlns:a16="http://schemas.microsoft.com/office/drawing/2014/main" val="30906657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5 Exporters to North America per GDP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Dakota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8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8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Kentucky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74744"/>
                  </a:ext>
                </a:extLst>
              </a:tr>
            </a:tbl>
          </a:graphicData>
        </a:graphic>
      </p:graphicFrame>
      <p:sp>
        <p:nvSpPr>
          <p:cNvPr id="13" name="Right Triangle 4">
            <a:extLst>
              <a:ext uri="{FF2B5EF4-FFF2-40B4-BE49-F238E27FC236}">
                <a16:creationId xmlns:a16="http://schemas.microsoft.com/office/drawing/2014/main" id="{B2D6110C-F47C-6F49-85CA-595240F1DC2F}"/>
              </a:ext>
            </a:extLst>
          </p:cNvPr>
          <p:cNvSpPr/>
          <p:nvPr/>
        </p:nvSpPr>
        <p:spPr>
          <a:xfrm>
            <a:off x="4932218" y="471055"/>
            <a:ext cx="1330037" cy="2493818"/>
          </a:xfrm>
          <a:custGeom>
            <a:avLst/>
            <a:gdLst>
              <a:gd name="connsiteX0" fmla="*/ 0 w 1136073"/>
              <a:gd name="connsiteY0" fmla="*/ 2493818 h 2493818"/>
              <a:gd name="connsiteX1" fmla="*/ 0 w 1136073"/>
              <a:gd name="connsiteY1" fmla="*/ 0 h 2493818"/>
              <a:gd name="connsiteX2" fmla="*/ 1136073 w 1136073"/>
              <a:gd name="connsiteY2" fmla="*/ 2493818 h 2493818"/>
              <a:gd name="connsiteX3" fmla="*/ 0 w 1136073"/>
              <a:gd name="connsiteY3" fmla="*/ 2493818 h 2493818"/>
              <a:gd name="connsiteX0" fmla="*/ 0 w 1136073"/>
              <a:gd name="connsiteY0" fmla="*/ 2493818 h 2590800"/>
              <a:gd name="connsiteX1" fmla="*/ 0 w 1136073"/>
              <a:gd name="connsiteY1" fmla="*/ 0 h 2590800"/>
              <a:gd name="connsiteX2" fmla="*/ 1136073 w 1136073"/>
              <a:gd name="connsiteY2" fmla="*/ 2590800 h 2590800"/>
              <a:gd name="connsiteX3" fmla="*/ 0 w 1136073"/>
              <a:gd name="connsiteY3" fmla="*/ 2493818 h 2590800"/>
              <a:gd name="connsiteX0" fmla="*/ 0 w 1330037"/>
              <a:gd name="connsiteY0" fmla="*/ 3255818 h 3255818"/>
              <a:gd name="connsiteX1" fmla="*/ 0 w 1330037"/>
              <a:gd name="connsiteY1" fmla="*/ 762000 h 3255818"/>
              <a:gd name="connsiteX2" fmla="*/ 1330037 w 1330037"/>
              <a:gd name="connsiteY2" fmla="*/ 0 h 3255818"/>
              <a:gd name="connsiteX3" fmla="*/ 0 w 1330037"/>
              <a:gd name="connsiteY3" fmla="*/ 3255818 h 3255818"/>
              <a:gd name="connsiteX0" fmla="*/ 0 w 1330037"/>
              <a:gd name="connsiteY0" fmla="*/ 2493818 h 2493818"/>
              <a:gd name="connsiteX1" fmla="*/ 0 w 1330037"/>
              <a:gd name="connsiteY1" fmla="*/ 0 h 2493818"/>
              <a:gd name="connsiteX2" fmla="*/ 1330037 w 1330037"/>
              <a:gd name="connsiteY2" fmla="*/ 2161310 h 2493818"/>
              <a:gd name="connsiteX3" fmla="*/ 0 w 1330037"/>
              <a:gd name="connsiteY3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7" h="2493818">
                <a:moveTo>
                  <a:pt x="0" y="2493818"/>
                </a:moveTo>
                <a:lnTo>
                  <a:pt x="0" y="0"/>
                </a:lnTo>
                <a:lnTo>
                  <a:pt x="1330037" y="2161310"/>
                </a:lnTo>
                <a:lnTo>
                  <a:pt x="0" y="24938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586509"/>
            <a:ext cx="7239000" cy="632691"/>
          </a:xfrm>
        </p:spPr>
        <p:txBody>
          <a:bodyPr/>
          <a:lstStyle/>
          <a:p>
            <a:r>
              <a:rPr lang="en-US" sz="3200" dirty="0"/>
              <a:t>Top Michigan Trading Partners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82C89E-C422-D84B-8144-32263B222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07911"/>
              </p:ext>
            </p:extLst>
          </p:nvPr>
        </p:nvGraphicFramePr>
        <p:xfrm>
          <a:off x="5209309" y="1424711"/>
          <a:ext cx="33528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735037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  <a:gridCol w="735037">
                  <a:extLst>
                    <a:ext uri="{9D8B030D-6E8A-4147-A177-3AD203B41FA5}">
                      <a16:colId xmlns:a16="http://schemas.microsoft.com/office/drawing/2014/main" val="62022623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Imports from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201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E392AB-858D-B74A-9202-06A3060341A6}"/>
              </a:ext>
            </a:extLst>
          </p:cNvPr>
          <p:cNvSpPr txBox="1"/>
          <p:nvPr/>
        </p:nvSpPr>
        <p:spPr>
          <a:xfrm>
            <a:off x="1385559" y="6130869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FC32AC-9744-0A48-94C0-8F88AC6C6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16340"/>
              </p:ext>
            </p:extLst>
          </p:nvPr>
        </p:nvGraphicFramePr>
        <p:xfrm>
          <a:off x="1565563" y="1438565"/>
          <a:ext cx="33528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9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735037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  <a:gridCol w="735037">
                  <a:extLst>
                    <a:ext uri="{9D8B030D-6E8A-4147-A177-3AD203B41FA5}">
                      <a16:colId xmlns:a16="http://schemas.microsoft.com/office/drawing/2014/main" val="62022623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Exports 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201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U.K.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65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655" y="2121333"/>
            <a:ext cx="7239000" cy="4265783"/>
          </a:xfrm>
        </p:spPr>
        <p:txBody>
          <a:bodyPr/>
          <a:lstStyle/>
          <a:p>
            <a:r>
              <a:rPr lang="en-US" sz="3600" dirty="0"/>
              <a:t>Most were tariffs on imports</a:t>
            </a:r>
          </a:p>
          <a:p>
            <a:pPr lvl="1"/>
            <a:r>
              <a:rPr lang="en-US" sz="2400" dirty="0"/>
              <a:t>Levied by US on imports from others</a:t>
            </a:r>
          </a:p>
          <a:p>
            <a:pPr lvl="1"/>
            <a:r>
              <a:rPr lang="en-US" sz="2400" dirty="0"/>
              <a:t>Levied by others (in retaliation) on US exports</a:t>
            </a:r>
          </a:p>
          <a:p>
            <a:r>
              <a:rPr lang="en-US" sz="3600" dirty="0"/>
              <a:t>Effects of tariffs</a:t>
            </a:r>
          </a:p>
          <a:p>
            <a:pPr lvl="1"/>
            <a:r>
              <a:rPr lang="en-US" sz="2400" dirty="0"/>
              <a:t>Raise prices for importers</a:t>
            </a:r>
          </a:p>
          <a:p>
            <a:pPr lvl="1"/>
            <a:r>
              <a:rPr lang="en-US" sz="2400" dirty="0"/>
              <a:t>Lower prices for exporters</a:t>
            </a:r>
          </a:p>
          <a:p>
            <a:pPr lvl="1"/>
            <a:r>
              <a:rPr lang="en-US" sz="2400" dirty="0"/>
              <a:t>Cause substitution</a:t>
            </a:r>
          </a:p>
          <a:p>
            <a:pPr lvl="2"/>
            <a:r>
              <a:rPr lang="en-US" sz="2000" dirty="0"/>
              <a:t>To other products</a:t>
            </a:r>
          </a:p>
          <a:p>
            <a:pPr lvl="2"/>
            <a:r>
              <a:rPr lang="en-US" sz="2000" dirty="0"/>
              <a:t>To other countries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1204800-8357-DB45-9428-1AE0D301D158}"/>
              </a:ext>
            </a:extLst>
          </p:cNvPr>
          <p:cNvSpPr/>
          <p:nvPr/>
        </p:nvSpPr>
        <p:spPr>
          <a:xfrm>
            <a:off x="6027313" y="4353059"/>
            <a:ext cx="476518" cy="2150772"/>
          </a:xfrm>
          <a:prstGeom prst="rightBrace">
            <a:avLst>
              <a:gd name="adj1" fmla="val 434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53C75-0162-4140-BD41-1B4D52502892}"/>
              </a:ext>
            </a:extLst>
          </p:cNvPr>
          <p:cNvSpPr txBox="1"/>
          <p:nvPr/>
        </p:nvSpPr>
        <p:spPr>
          <a:xfrm rot="21153231">
            <a:off x="6529590" y="4675031"/>
            <a:ext cx="216365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almost always negative</a:t>
            </a:r>
          </a:p>
        </p:txBody>
      </p:sp>
    </p:spTree>
    <p:extLst>
      <p:ext uri="{BB962C8B-B14F-4D97-AF65-F5344CB8AC3E}">
        <p14:creationId xmlns:p14="http://schemas.microsoft.com/office/powerpoint/2010/main" val="32142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06210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These slides will list only actions actually completed.  Most had plans and threats announced in the days and weeks beforehand.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1938992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lvl="1"/>
            <a:r>
              <a:rPr lang="en-US" sz="2000" dirty="0"/>
              <a:t>30% on solar panels</a:t>
            </a:r>
          </a:p>
          <a:p>
            <a:pPr lvl="1"/>
            <a:r>
              <a:rPr lang="en-US" sz="2000" dirty="0"/>
              <a:t>50% on washing machines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20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 eaLnBrk="1" hangingPunct="1"/>
            <a:endParaRPr lang="en-US" sz="2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5533823"/>
          </a:xfrm>
        </p:spPr>
        <p:txBody>
          <a:bodyPr/>
          <a:lstStyle/>
          <a:p>
            <a:r>
              <a:rPr lang="en-US" sz="2800" dirty="0"/>
              <a:t>WTO permits tariffs on imports that cause serious injury</a:t>
            </a:r>
          </a:p>
          <a:p>
            <a:r>
              <a:rPr lang="en-US" sz="2800" dirty="0"/>
              <a:t>Trump used the following:</a:t>
            </a:r>
          </a:p>
          <a:p>
            <a:pPr lvl="1"/>
            <a:r>
              <a:rPr lang="en-US" sz="2400" dirty="0"/>
              <a:t>30% on solar panels</a:t>
            </a:r>
          </a:p>
          <a:p>
            <a:pPr lvl="1"/>
            <a:r>
              <a:rPr lang="en-US" sz="2400" dirty="0"/>
              <a:t>50% on washing machines</a:t>
            </a:r>
          </a:p>
          <a:p>
            <a:pPr marL="457200" lvl="1" indent="0">
              <a:buNone/>
            </a:pPr>
            <a:r>
              <a:rPr lang="en-US" sz="2400" dirty="0"/>
              <a:t>	(both declining over 3 or 4 years)</a:t>
            </a:r>
          </a:p>
          <a:p>
            <a:r>
              <a:rPr lang="en-US" sz="2800" dirty="0"/>
              <a:t>Both were on exports of all countries</a:t>
            </a:r>
          </a:p>
          <a:p>
            <a:pPr lvl="1"/>
            <a:r>
              <a:rPr lang="en-US" sz="2400" dirty="0"/>
              <a:t>Reason:  previous China-only tariffs had been evaded by moving production elsewhere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Solar Panels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4290405"/>
          </a:xfrm>
        </p:spPr>
        <p:txBody>
          <a:bodyPr/>
          <a:lstStyle/>
          <a:p>
            <a:r>
              <a:rPr lang="en-US" sz="2800" dirty="0"/>
              <a:t>Why?</a:t>
            </a:r>
          </a:p>
          <a:p>
            <a:pPr lvl="1"/>
            <a:r>
              <a:rPr lang="en-US" sz="2400" dirty="0"/>
              <a:t>Increased imports from China had driven US companies out</a:t>
            </a:r>
          </a:p>
          <a:p>
            <a:pPr lvl="1"/>
            <a:r>
              <a:rPr lang="en-US" sz="2400" dirty="0"/>
              <a:t>Anti-dumping duties had failed to help, as companies moved production to other non-China and non-US locations</a:t>
            </a:r>
          </a:p>
          <a:p>
            <a:endParaRPr lang="en-US" sz="28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Solar Panels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4598182"/>
          </a:xfrm>
        </p:spPr>
        <p:txBody>
          <a:bodyPr/>
          <a:lstStyle/>
          <a:p>
            <a:r>
              <a:rPr lang="en-US" sz="2800" dirty="0"/>
              <a:t>Who benefits?</a:t>
            </a:r>
          </a:p>
          <a:p>
            <a:pPr lvl="1"/>
            <a:r>
              <a:rPr lang="en-US" sz="2400" dirty="0"/>
              <a:t>Who requested</a:t>
            </a:r>
          </a:p>
          <a:p>
            <a:pPr lvl="2"/>
            <a:r>
              <a:rPr lang="en-US" sz="2000" dirty="0" err="1"/>
              <a:t>Suniva</a:t>
            </a:r>
            <a:r>
              <a:rPr lang="en-US" sz="2000" dirty="0"/>
              <a:t>, Chinese owned, manufactures in Georgia and in Saginaw, MI</a:t>
            </a:r>
          </a:p>
          <a:p>
            <a:pPr lvl="2"/>
            <a:r>
              <a:rPr lang="en-US" sz="2000" dirty="0" err="1"/>
              <a:t>SolarWorld</a:t>
            </a:r>
            <a:r>
              <a:rPr lang="en-US" sz="2000" dirty="0"/>
              <a:t>, was German owned but now French, </a:t>
            </a:r>
          </a:p>
          <a:p>
            <a:pPr lvl="1"/>
            <a:r>
              <a:rPr lang="en-US" sz="2400" dirty="0"/>
              <a:t>14 US manufacturers, including</a:t>
            </a:r>
          </a:p>
          <a:p>
            <a:pPr lvl="2"/>
            <a:r>
              <a:rPr lang="en-US" sz="2000" dirty="0"/>
              <a:t>CBS Solar, </a:t>
            </a:r>
            <a:r>
              <a:rPr lang="en-US" sz="2000" dirty="0" err="1"/>
              <a:t>Copemish</a:t>
            </a:r>
            <a:r>
              <a:rPr lang="en-US" sz="2000" dirty="0"/>
              <a:t>, MI</a:t>
            </a:r>
          </a:p>
          <a:p>
            <a:endParaRPr lang="en-US" sz="28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Solar Panels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5102935"/>
          </a:xfrm>
        </p:spPr>
        <p:txBody>
          <a:bodyPr/>
          <a:lstStyle/>
          <a:p>
            <a:r>
              <a:rPr lang="en-US" sz="2800" dirty="0"/>
              <a:t>Who is hurt?</a:t>
            </a:r>
          </a:p>
          <a:p>
            <a:pPr lvl="1"/>
            <a:r>
              <a:rPr lang="en-US" sz="2400" dirty="0"/>
              <a:t>Solar panel installers, led by Solar Energy Industry Association</a:t>
            </a:r>
          </a:p>
          <a:p>
            <a:pPr lvl="1"/>
            <a:r>
              <a:rPr lang="en-US" sz="2400" dirty="0"/>
              <a:t>They estimate that the 30% tariff “would cause the loss of 23,000 in 2018, as well as the delay or cancellation of billions of dollars of investments in solar energy.”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3650230"/>
          </a:xfrm>
        </p:spPr>
        <p:txBody>
          <a:bodyPr/>
          <a:lstStyle/>
          <a:p>
            <a:r>
              <a:rPr lang="en-US" sz="2800" dirty="0"/>
              <a:t>Why?</a:t>
            </a:r>
          </a:p>
          <a:p>
            <a:pPr lvl="1"/>
            <a:r>
              <a:rPr lang="en-US" sz="2000" dirty="0"/>
              <a:t>From 2012 to 2016, imports increased dramatically from Korean firms LG and </a:t>
            </a:r>
            <a:r>
              <a:rPr lang="en-US" sz="2000" dirty="0" err="1"/>
              <a:t>Sumsung</a:t>
            </a:r>
            <a:endParaRPr lang="en-US" sz="2000" dirty="0"/>
          </a:p>
          <a:p>
            <a:pPr lvl="1"/>
            <a:r>
              <a:rPr lang="en-US" sz="2000" dirty="0"/>
              <a:t>Anti-dumping duties failed to stop this, as production moved to Thailand and </a:t>
            </a:r>
            <a:r>
              <a:rPr lang="en-US" sz="2000" dirty="0" err="1"/>
              <a:t>Vietnaa</a:t>
            </a:r>
            <a:endParaRPr lang="en-US" sz="20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22" y="844282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436" y="1690866"/>
            <a:ext cx="7239000" cy="5878532"/>
          </a:xfrm>
        </p:spPr>
        <p:txBody>
          <a:bodyPr/>
          <a:lstStyle/>
          <a:p>
            <a:r>
              <a:rPr lang="en-US" dirty="0"/>
              <a:t>Features of Michigan’s Trade</a:t>
            </a:r>
          </a:p>
          <a:p>
            <a:r>
              <a:rPr lang="en-US" dirty="0"/>
              <a:t>President Trump’s 2018 Trade Actions</a:t>
            </a:r>
          </a:p>
          <a:p>
            <a:pPr lvl="1"/>
            <a:r>
              <a:rPr lang="en-US" dirty="0"/>
              <a:t>Solar Panels and Washing Machines</a:t>
            </a:r>
          </a:p>
          <a:p>
            <a:pPr lvl="1"/>
            <a:r>
              <a:rPr lang="en-US" dirty="0"/>
              <a:t>Steel and Aluminum</a:t>
            </a:r>
          </a:p>
          <a:p>
            <a:pPr lvl="1"/>
            <a:r>
              <a:rPr lang="en-US" dirty="0"/>
              <a:t>Cars (threat)</a:t>
            </a:r>
          </a:p>
          <a:p>
            <a:pPr lvl="1"/>
            <a:r>
              <a:rPr lang="en-US" dirty="0"/>
              <a:t>China</a:t>
            </a:r>
          </a:p>
          <a:p>
            <a:pPr lvl="1"/>
            <a:r>
              <a:rPr lang="en-US" dirty="0"/>
              <a:t>Korea-US Trade Agreement Amended</a:t>
            </a:r>
          </a:p>
          <a:p>
            <a:pPr lvl="1"/>
            <a:r>
              <a:rPr lang="en-US" dirty="0"/>
              <a:t>NAFTA → USMCA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8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6284797"/>
          </a:xfrm>
        </p:spPr>
        <p:txBody>
          <a:bodyPr/>
          <a:lstStyle/>
          <a:p>
            <a:r>
              <a:rPr lang="en-US" sz="2800" dirty="0"/>
              <a:t>Who benefits?</a:t>
            </a:r>
          </a:p>
          <a:p>
            <a:pPr lvl="1"/>
            <a:r>
              <a:rPr lang="en-US" sz="2400" dirty="0"/>
              <a:t>Whirlpool, Benton Harbor, MI, which requested the tariffs</a:t>
            </a:r>
          </a:p>
          <a:p>
            <a:pPr lvl="2"/>
            <a:r>
              <a:rPr lang="en-US" sz="2000" dirty="0"/>
              <a:t>Whirlpool brands include Amana, Maytag,</a:t>
            </a:r>
          </a:p>
          <a:p>
            <a:pPr lvl="1"/>
            <a:r>
              <a:rPr lang="en-US" sz="2400" dirty="0"/>
              <a:t>Other US manufacturers, such as GE, Electrolux and Frigidaire (Swedish), Equator, Speed Queen</a:t>
            </a:r>
          </a:p>
          <a:p>
            <a:pPr lvl="1"/>
            <a:r>
              <a:rPr lang="en-US" sz="2400" dirty="0"/>
              <a:t>In 2017, Samsung and LG announced plans to build factories in South Carolina and Tennessee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176752"/>
            <a:ext cx="7239000" cy="3416320"/>
          </a:xfrm>
        </p:spPr>
        <p:txBody>
          <a:bodyPr/>
          <a:lstStyle/>
          <a:p>
            <a:r>
              <a:rPr lang="en-US" sz="2800" dirty="0"/>
              <a:t>Who is hurt?</a:t>
            </a:r>
          </a:p>
          <a:p>
            <a:pPr lvl="1"/>
            <a:r>
              <a:rPr lang="en-US" sz="2400" dirty="0"/>
              <a:t>Consumers</a:t>
            </a:r>
          </a:p>
          <a:p>
            <a:pPr lvl="2"/>
            <a:r>
              <a:rPr lang="en-US" sz="2000" dirty="0"/>
              <a:t>US appliance prices (I don’t have washing machines alone) rose 8.1% over the 12 months to Nov 2018</a:t>
            </a:r>
          </a:p>
          <a:p>
            <a:endParaRPr lang="en-US" sz="28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4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97312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Mar 1, 2018:  Announces “national-security” tariffs on steel and aluminum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25% on steel, 10% on aluminum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Announced for all countries</a:t>
            </a:r>
          </a:p>
          <a:p>
            <a:pPr lvl="2"/>
            <a:r>
              <a:rPr lang="en-US" sz="1600" dirty="0">
                <a:ea typeface="ＭＳ Ｐゴシック" pitchFamily="-109" charset="-128"/>
                <a:cs typeface="ＭＳ Ｐゴシック" pitchFamily="-109" charset="-128"/>
              </a:rPr>
              <a:t>Some delayed (EU, Canada Mexico)</a:t>
            </a:r>
          </a:p>
          <a:p>
            <a:pPr lvl="2"/>
            <a:r>
              <a:rPr lang="en-US" sz="1600" dirty="0">
                <a:ea typeface="ＭＳ Ｐゴシック" pitchFamily="-109" charset="-128"/>
                <a:cs typeface="ＭＳ Ｐゴシック" pitchFamily="-109" charset="-128"/>
              </a:rPr>
              <a:t>Others later exempted (S. Korea)</a:t>
            </a:r>
          </a:p>
          <a:p>
            <a:pPr lvl="1" eaLnBrk="1" hangingPunct="1"/>
            <a:endParaRPr lang="en-US" sz="2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55" y="2038207"/>
            <a:ext cx="7239000" cy="7072705"/>
          </a:xfrm>
        </p:spPr>
        <p:txBody>
          <a:bodyPr/>
          <a:lstStyle/>
          <a:p>
            <a:r>
              <a:rPr lang="en-US" sz="2800" dirty="0"/>
              <a:t>Trump used Section 232 of US trade law to levy tariffs on imports of metals, based on national security</a:t>
            </a:r>
          </a:p>
          <a:p>
            <a:pPr lvl="1"/>
            <a:r>
              <a:rPr lang="en-US" sz="2400" dirty="0"/>
              <a:t>“Economic security is national security” (Trump Dec 18, 2017)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25% on steel, 10% on aluminum</a:t>
            </a:r>
          </a:p>
          <a:p>
            <a:pPr lvl="1"/>
            <a:r>
              <a:rPr lang="en-US" sz="2400" dirty="0">
                <a:ea typeface="ＭＳ Ｐゴシック" pitchFamily="-109" charset="-128"/>
              </a:rPr>
              <a:t>Mar 23:  Tariffs start with some exemptions</a:t>
            </a:r>
          </a:p>
          <a:p>
            <a:pPr lvl="1"/>
            <a:r>
              <a:rPr lang="en-US" sz="2400" dirty="0">
                <a:ea typeface="ＭＳ Ｐゴシック" pitchFamily="-109" charset="-128"/>
              </a:rPr>
              <a:t>Mar 28:  Korea exemption permanent in return for a quota cutting its exports to ~80% of 2017 </a:t>
            </a:r>
          </a:p>
          <a:p>
            <a:pPr lvl="1"/>
            <a:r>
              <a:rPr lang="en-US" sz="2400" dirty="0">
                <a:ea typeface="ＭＳ Ｐゴシック" pitchFamily="-109" charset="-128"/>
              </a:rPr>
              <a:t>Jun 1:  Tariffs extended to EU, Canada, Mexico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1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633952"/>
            <a:ext cx="7239000" cy="2852448"/>
          </a:xfrm>
        </p:spPr>
        <p:txBody>
          <a:bodyPr/>
          <a:lstStyle/>
          <a:p>
            <a:r>
              <a:rPr lang="en-US" sz="2800" dirty="0"/>
              <a:t>Responses to metals tariffs</a:t>
            </a:r>
          </a:p>
          <a:p>
            <a:pPr lvl="1"/>
            <a:r>
              <a:rPr lang="en-US" sz="2400" dirty="0"/>
              <a:t>Retaliation by China, EU, Canada, &amp; others</a:t>
            </a:r>
          </a:p>
          <a:p>
            <a:pPr lvl="1"/>
            <a:r>
              <a:rPr lang="en-US" sz="2400" dirty="0"/>
              <a:t>WTO disputes</a:t>
            </a:r>
          </a:p>
          <a:p>
            <a:pPr lvl="2" eaLnBrk="1" fontAlgn="t" hangingPunct="1"/>
            <a:r>
              <a:rPr lang="en-US" sz="1800" dirty="0"/>
              <a:t>May-Aug:  Complaints filed </a:t>
            </a:r>
            <a:r>
              <a:rPr lang="en-US" sz="1800" u="sng" dirty="0"/>
              <a:t>against</a:t>
            </a:r>
            <a:r>
              <a:rPr lang="en-US" sz="1800" dirty="0"/>
              <a:t> US</a:t>
            </a:r>
          </a:p>
          <a:p>
            <a:pPr lvl="2" eaLnBrk="1" fontAlgn="t" hangingPunct="1"/>
            <a:r>
              <a:rPr lang="en-US" sz="1800" dirty="0"/>
              <a:t>Jul:  Complaints filed </a:t>
            </a:r>
            <a:r>
              <a:rPr lang="en-US" sz="1800" u="sng" dirty="0"/>
              <a:t>by</a:t>
            </a:r>
            <a:r>
              <a:rPr lang="en-US" sz="1800" dirty="0"/>
              <a:t> US</a:t>
            </a:r>
          </a:p>
          <a:p>
            <a:pPr marL="0" indent="0" eaLnBrk="1" fontAlgn="t" hangingPunct="1">
              <a:buNone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7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633952"/>
            <a:ext cx="7239000" cy="4364272"/>
          </a:xfrm>
        </p:spPr>
        <p:txBody>
          <a:bodyPr/>
          <a:lstStyle/>
          <a:p>
            <a:r>
              <a:rPr lang="en-US" sz="2800" dirty="0"/>
              <a:t>Who benefits?</a:t>
            </a:r>
          </a:p>
          <a:p>
            <a:pPr lvl="1"/>
            <a:r>
              <a:rPr lang="en-US" sz="2400" dirty="0"/>
              <a:t>US producers of steel and aluminum</a:t>
            </a:r>
          </a:p>
          <a:p>
            <a:pPr lvl="2"/>
            <a:r>
              <a:rPr lang="en-US" sz="2000" dirty="0"/>
              <a:t>Steel:  AISI lists 12 producers in Michigan</a:t>
            </a:r>
          </a:p>
          <a:p>
            <a:pPr lvl="2"/>
            <a:r>
              <a:rPr lang="en-US" sz="2000" dirty="0"/>
              <a:t>Aluminum: Thomas lists 76 suppliers in Michigan</a:t>
            </a:r>
          </a:p>
          <a:p>
            <a:pPr marL="0" indent="0" eaLnBrk="1" fontAlgn="t" hangingPunct="1">
              <a:buNone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6184-D73E-084A-80A7-A4F6A80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B3A84-1156-004E-A12C-F028D5CD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938"/>
            <a:ext cx="9144000" cy="62730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EFAB6B-7ADE-DA4C-BC13-4459826A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963" y="184729"/>
            <a:ext cx="7419110" cy="72967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Steel Produced in Michigan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F392F-4761-6B48-B2EB-1453B2CF7568}"/>
              </a:ext>
            </a:extLst>
          </p:cNvPr>
          <p:cNvSpPr txBox="1"/>
          <p:nvPr/>
        </p:nvSpPr>
        <p:spPr>
          <a:xfrm>
            <a:off x="6276109" y="5999018"/>
            <a:ext cx="256309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 American Iron and Steel Institute</a:t>
            </a:r>
          </a:p>
        </p:txBody>
      </p:sp>
    </p:spTree>
    <p:extLst>
      <p:ext uri="{BB962C8B-B14F-4D97-AF65-F5344CB8AC3E}">
        <p14:creationId xmlns:p14="http://schemas.microsoft.com/office/powerpoint/2010/main" val="389082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633952"/>
            <a:ext cx="7239000" cy="4364272"/>
          </a:xfrm>
        </p:spPr>
        <p:txBody>
          <a:bodyPr/>
          <a:lstStyle/>
          <a:p>
            <a:r>
              <a:rPr lang="en-US" sz="2800" dirty="0"/>
              <a:t>Who is hurt?</a:t>
            </a:r>
          </a:p>
          <a:p>
            <a:pPr lvl="1"/>
            <a:r>
              <a:rPr lang="en-US" sz="2400" dirty="0"/>
              <a:t>US users of steel and aluminum pay higher prices</a:t>
            </a:r>
          </a:p>
          <a:p>
            <a:pPr lvl="2"/>
            <a:r>
              <a:rPr lang="en-US" sz="2000" dirty="0"/>
              <a:t>Most obviously the car companies but many others</a:t>
            </a:r>
          </a:p>
          <a:p>
            <a:pPr marL="0" indent="0" eaLnBrk="1" fontAlgn="t" hangingPunct="1">
              <a:buNone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8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234DC-B3E4-6F40-AA99-87A9D0D2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7" y="0"/>
            <a:ext cx="7816645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94BD8A-E1BB-4545-AC41-265DA40AD7BE}"/>
              </a:ext>
            </a:extLst>
          </p:cNvPr>
          <p:cNvCxnSpPr>
            <a:cxnSpLocks/>
          </p:cNvCxnSpPr>
          <p:nvPr/>
        </p:nvCxnSpPr>
        <p:spPr>
          <a:xfrm>
            <a:off x="7755684" y="2304585"/>
            <a:ext cx="0" cy="404324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9E63C9-835B-1244-9C68-95223F4A1A0C}"/>
              </a:ext>
            </a:extLst>
          </p:cNvPr>
          <p:cNvSpPr txBox="1"/>
          <p:nvPr/>
        </p:nvSpPr>
        <p:spPr>
          <a:xfrm>
            <a:off x="7753815" y="1471961"/>
            <a:ext cx="121176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25% Tariff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A6326-FE9D-CE44-93BF-E6BC7EB48677}"/>
              </a:ext>
            </a:extLst>
          </p:cNvPr>
          <p:cNvSpPr txBox="1"/>
          <p:nvPr/>
        </p:nvSpPr>
        <p:spPr>
          <a:xfrm>
            <a:off x="112042" y="1188932"/>
            <a:ext cx="271824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Steel Prices</a:t>
            </a:r>
          </a:p>
        </p:txBody>
      </p:sp>
    </p:spTree>
    <p:extLst>
      <p:ext uri="{BB962C8B-B14F-4D97-AF65-F5344CB8AC3E}">
        <p14:creationId xmlns:p14="http://schemas.microsoft.com/office/powerpoint/2010/main" val="340588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BBE45-3FEE-D042-84E9-F65EFFB68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685800"/>
            <a:ext cx="9004300" cy="5486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94BD8A-E1BB-4545-AC41-265DA40AD7BE}"/>
              </a:ext>
            </a:extLst>
          </p:cNvPr>
          <p:cNvCxnSpPr>
            <a:cxnSpLocks/>
          </p:cNvCxnSpPr>
          <p:nvPr/>
        </p:nvCxnSpPr>
        <p:spPr>
          <a:xfrm>
            <a:off x="2143778" y="1067455"/>
            <a:ext cx="0" cy="4401016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9E63C9-835B-1244-9C68-95223F4A1A0C}"/>
              </a:ext>
            </a:extLst>
          </p:cNvPr>
          <p:cNvSpPr txBox="1"/>
          <p:nvPr/>
        </p:nvSpPr>
        <p:spPr>
          <a:xfrm>
            <a:off x="908579" y="1392327"/>
            <a:ext cx="123713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10% Tariff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A6326-FE9D-CE44-93BF-E6BC7EB48677}"/>
              </a:ext>
            </a:extLst>
          </p:cNvPr>
          <p:cNvSpPr txBox="1"/>
          <p:nvPr/>
        </p:nvSpPr>
        <p:spPr>
          <a:xfrm>
            <a:off x="2729736" y="346249"/>
            <a:ext cx="358141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Aluminum Price</a:t>
            </a:r>
          </a:p>
        </p:txBody>
      </p:sp>
    </p:spTree>
    <p:extLst>
      <p:ext uri="{BB962C8B-B14F-4D97-AF65-F5344CB8AC3E}">
        <p14:creationId xmlns:p14="http://schemas.microsoft.com/office/powerpoint/2010/main" val="52690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22" y="844282"/>
            <a:ext cx="7239000" cy="1127125"/>
          </a:xfrm>
        </p:spPr>
        <p:txBody>
          <a:bodyPr/>
          <a:lstStyle/>
          <a:p>
            <a:r>
              <a:rPr lang="en-US" dirty="0"/>
              <a:t>Features of Michigan’s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436" y="1690866"/>
            <a:ext cx="7239000" cy="3083921"/>
          </a:xfrm>
        </p:spPr>
        <p:txBody>
          <a:bodyPr/>
          <a:lstStyle/>
          <a:p>
            <a:r>
              <a:rPr lang="en-US" dirty="0"/>
              <a:t>Michigan</a:t>
            </a:r>
          </a:p>
          <a:p>
            <a:pPr lvl="1"/>
            <a:r>
              <a:rPr lang="en-US" dirty="0"/>
              <a:t>Trades more than most states</a:t>
            </a:r>
          </a:p>
          <a:p>
            <a:pPr lvl="1"/>
            <a:r>
              <a:rPr lang="en-US" dirty="0"/>
              <a:t>Mostly exports and imports cars and car parts</a:t>
            </a:r>
          </a:p>
          <a:p>
            <a:pPr lvl="1"/>
            <a:r>
              <a:rPr lang="en-US" dirty="0"/>
              <a:t>Trades most with Canada and Mexico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46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6184-D73E-084A-80A7-A4F6A8013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1C8BF-1C7B-AE44-B44B-7EF588029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93" y="0"/>
            <a:ext cx="6235613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6A6975-DB96-4D41-880C-EEF5A5996DCD}"/>
              </a:ext>
            </a:extLst>
          </p:cNvPr>
          <p:cNvSpPr/>
          <p:nvPr/>
        </p:nvSpPr>
        <p:spPr>
          <a:xfrm>
            <a:off x="1828800" y="1842655"/>
            <a:ext cx="2715491" cy="595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86BFF-38E0-5347-B57F-E21EEB05BEDA}"/>
              </a:ext>
            </a:extLst>
          </p:cNvPr>
          <p:cNvSpPr txBox="1"/>
          <p:nvPr/>
        </p:nvSpPr>
        <p:spPr>
          <a:xfrm>
            <a:off x="1260764" y="1884218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119303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08672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  <a:endParaRPr lang="en-US" sz="2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5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6727996"/>
          </a:xfrm>
        </p:spPr>
        <p:txBody>
          <a:bodyPr/>
          <a:lstStyle/>
          <a:p>
            <a:r>
              <a:rPr lang="en-US" sz="2800" dirty="0"/>
              <a:t>Cars</a:t>
            </a:r>
          </a:p>
          <a:p>
            <a:pPr lvl="1"/>
            <a:r>
              <a:rPr lang="en-US" sz="2400" dirty="0"/>
              <a:t>Trump initiated another national security investigation:  on imported cars</a:t>
            </a:r>
          </a:p>
          <a:p>
            <a:pPr lvl="1"/>
            <a:r>
              <a:rPr lang="en-US" sz="2400" dirty="0"/>
              <a:t>Trump said he’s considering a 25% tariff on cars and car parts</a:t>
            </a:r>
          </a:p>
          <a:p>
            <a:pPr lvl="1"/>
            <a:r>
              <a:rPr lang="en-US" sz="2400" dirty="0"/>
              <a:t>This would be bigger than on metals:</a:t>
            </a:r>
          </a:p>
          <a:p>
            <a:pPr lvl="2"/>
            <a:r>
              <a:rPr lang="en-US" sz="2000" dirty="0"/>
              <a:t>Tariffs on $48 billion of steel and aluminum imports</a:t>
            </a:r>
          </a:p>
          <a:p>
            <a:pPr lvl="2"/>
            <a:r>
              <a:rPr lang="en-US" sz="2000" dirty="0"/>
              <a:t>Tariffs on $351 billion of car and car part imports</a:t>
            </a:r>
          </a:p>
          <a:p>
            <a:pPr marL="1371600" lvl="3" indent="0">
              <a:buNone/>
            </a:pPr>
            <a:r>
              <a:rPr lang="en-US" sz="1600" dirty="0"/>
              <a:t>(per NYT)</a:t>
            </a:r>
          </a:p>
          <a:p>
            <a:pPr lvl="1"/>
            <a:endParaRPr lang="en-US" sz="2400" dirty="0"/>
          </a:p>
          <a:p>
            <a:pPr marL="0" indent="0" eaLnBrk="1" fontAlgn="t" hangingPunct="1">
              <a:buNone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633952"/>
            <a:ext cx="7239000" cy="6100131"/>
          </a:xfrm>
        </p:spPr>
        <p:txBody>
          <a:bodyPr/>
          <a:lstStyle/>
          <a:p>
            <a:r>
              <a:rPr lang="en-US" sz="2800" dirty="0"/>
              <a:t>Who would benefit?</a:t>
            </a:r>
          </a:p>
          <a:p>
            <a:pPr lvl="1"/>
            <a:r>
              <a:rPr lang="en-US" sz="2400" dirty="0"/>
              <a:t>US car companies?  </a:t>
            </a:r>
          </a:p>
          <a:p>
            <a:pPr lvl="2"/>
            <a:r>
              <a:rPr lang="en-US" sz="2000" dirty="0"/>
              <a:t>Most (e.g., GM) are opposed</a:t>
            </a:r>
          </a:p>
          <a:p>
            <a:pPr lvl="2"/>
            <a:r>
              <a:rPr lang="en-US" sz="2000" dirty="0"/>
              <a:t>But I can’t find objection from Ford</a:t>
            </a:r>
          </a:p>
          <a:p>
            <a:pPr lvl="1"/>
            <a:r>
              <a:rPr lang="en-US" sz="2400" dirty="0"/>
              <a:t>US auto workers?  </a:t>
            </a:r>
          </a:p>
          <a:p>
            <a:pPr lvl="2"/>
            <a:r>
              <a:rPr lang="en-US" sz="2000" dirty="0"/>
              <a:t>UAW has spoken in favor of “target measures” with with understanding that broad tariffs or quotas “could cause harm” including “mass lay-offs for American workers.”</a:t>
            </a:r>
          </a:p>
          <a:p>
            <a:pPr marL="0" indent="0" eaLnBrk="1" fontAlgn="t" hangingPunct="1">
              <a:buNone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1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364" y="2633952"/>
            <a:ext cx="7239000" cy="3699474"/>
          </a:xfrm>
        </p:spPr>
        <p:txBody>
          <a:bodyPr/>
          <a:lstStyle/>
          <a:p>
            <a:r>
              <a:rPr lang="en-US" sz="2800" dirty="0"/>
              <a:t>Who would be hurt?</a:t>
            </a:r>
          </a:p>
          <a:p>
            <a:pPr lvl="1"/>
            <a:r>
              <a:rPr lang="en-US" sz="2400" dirty="0"/>
              <a:t>Most car companies, including GM</a:t>
            </a:r>
          </a:p>
          <a:p>
            <a:pPr lvl="1"/>
            <a:r>
              <a:rPr lang="en-US" sz="2400" dirty="0"/>
              <a:t>US car buyers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13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696585"/>
              </p:ext>
            </p:extLst>
          </p:nvPr>
        </p:nvGraphicFramePr>
        <p:xfrm>
          <a:off x="197042" y="2369176"/>
          <a:ext cx="877762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091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7754232"/>
                    </a:ext>
                  </a:extLst>
                </a:gridCol>
                <a:gridCol w="1473199">
                  <a:extLst>
                    <a:ext uri="{9D8B030D-6E8A-4147-A177-3AD203B41FA5}">
                      <a16:colId xmlns:a16="http://schemas.microsoft.com/office/drawing/2014/main" val="154649506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400" dirty="0"/>
                        <a:t>Estimated Effects on Car Sales and Prices of 25% Tariff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Sales impact (units)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Price Increases ($/unit) on vehicles sold in 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 on: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US-assembled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9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–2.0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$6,875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 &amp; Mexico exempted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–1.2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BC8CD-401D-D14E-A66C-12FE51B422CD}"/>
              </a:ext>
            </a:extLst>
          </p:cNvPr>
          <p:cNvSpPr txBox="1"/>
          <p:nvPr/>
        </p:nvSpPr>
        <p:spPr>
          <a:xfrm>
            <a:off x="1405467" y="6214534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Center for Automotive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/>
              <a:t>Tariff on Cars and Car Parts</a:t>
            </a:r>
          </a:p>
        </p:txBody>
      </p:sp>
    </p:spTree>
    <p:extLst>
      <p:ext uri="{BB962C8B-B14F-4D97-AF65-F5344CB8AC3E}">
        <p14:creationId xmlns:p14="http://schemas.microsoft.com/office/powerpoint/2010/main" val="1855778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21100"/>
              </p:ext>
            </p:extLst>
          </p:nvPr>
        </p:nvGraphicFramePr>
        <p:xfrm>
          <a:off x="1439333" y="2369176"/>
          <a:ext cx="6180667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667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Estimated Effects on Employment &amp; GDP of 25% Tariff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 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US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US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–714.7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–$59.2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Canada &amp; Mexico exempted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–197.2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–15.3B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BC8CD-401D-D14E-A66C-12FE51B422CD}"/>
              </a:ext>
            </a:extLst>
          </p:cNvPr>
          <p:cNvSpPr txBox="1"/>
          <p:nvPr/>
        </p:nvSpPr>
        <p:spPr>
          <a:xfrm>
            <a:off x="1405467" y="6214534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Center for Automotive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/>
              <a:t>Tariff on Cars and Car Parts</a:t>
            </a:r>
          </a:p>
        </p:txBody>
      </p:sp>
    </p:spTree>
    <p:extLst>
      <p:ext uri="{BB962C8B-B14F-4D97-AF65-F5344CB8AC3E}">
        <p14:creationId xmlns:p14="http://schemas.microsoft.com/office/powerpoint/2010/main" val="2535226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098857"/>
              </p:ext>
            </p:extLst>
          </p:nvPr>
        </p:nvGraphicFramePr>
        <p:xfrm>
          <a:off x="1439333" y="2369176"/>
          <a:ext cx="6180667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2865173392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386894294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Estimated Effects on Revenue &amp; Employment in New Car Dealerships of 25% Tariff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Tariff on: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Dealership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Revenues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Dealership Employment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 </a:t>
                      </a:r>
                      <a:r>
                        <a:rPr lang="en-US" dirty="0" err="1"/>
                        <a:t>D’ship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 </a:t>
                      </a:r>
                      <a:r>
                        <a:rPr lang="en-US" dirty="0" err="1"/>
                        <a:t>D’ship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6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–66.5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–4.0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–117.5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&amp; M exempted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–39.1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–2.3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–50.5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BC8CD-401D-D14E-A66C-12FE51B422CD}"/>
              </a:ext>
            </a:extLst>
          </p:cNvPr>
          <p:cNvSpPr txBox="1"/>
          <p:nvPr/>
        </p:nvSpPr>
        <p:spPr>
          <a:xfrm>
            <a:off x="1405467" y="6214534"/>
            <a:ext cx="44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Center for Automotive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/>
              <a:t>Tariff on Cars and Car Parts</a:t>
            </a:r>
          </a:p>
        </p:txBody>
      </p:sp>
    </p:spTree>
    <p:extLst>
      <p:ext uri="{BB962C8B-B14F-4D97-AF65-F5344CB8AC3E}">
        <p14:creationId xmlns:p14="http://schemas.microsoft.com/office/powerpoint/2010/main" val="114486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/>
              <a:t>Tariff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85B1-F822-414C-93E0-ADA9BA71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3342453"/>
          </a:xfrm>
        </p:spPr>
        <p:txBody>
          <a:bodyPr/>
          <a:lstStyle/>
          <a:p>
            <a:r>
              <a:rPr lang="en-US" dirty="0"/>
              <a:t>Where we stand:</a:t>
            </a:r>
          </a:p>
          <a:p>
            <a:pPr lvl="1"/>
            <a:r>
              <a:rPr lang="en-US" dirty="0"/>
              <a:t>Commerce Dept. report is due Feb 17</a:t>
            </a:r>
          </a:p>
          <a:p>
            <a:pPr lvl="1"/>
            <a:r>
              <a:rPr lang="en-US" dirty="0"/>
              <a:t>FT Jan 22:  “president was leaning towards slapping tariffs on automotive imports, in the hope of forcing Brussels to further open the EU market to American farm products.” </a:t>
            </a:r>
          </a:p>
        </p:txBody>
      </p:sp>
    </p:spTree>
    <p:extLst>
      <p:ext uri="{BB962C8B-B14F-4D97-AF65-F5344CB8AC3E}">
        <p14:creationId xmlns:p14="http://schemas.microsoft.com/office/powerpoint/2010/main" val="427465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576364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Jul 6, 2018:  First tariffs on China, $34 billion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On $34 billion of China exports to US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Based on unfair trade practices in intellectual property (IP)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586509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Top US State Traders 2017</a:t>
            </a:r>
            <a:br>
              <a:rPr lang="en-US" dirty="0"/>
            </a:br>
            <a:r>
              <a:rPr lang="en-US" dirty="0"/>
              <a:t>(Exports + Imports)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C7933E-8E37-7041-8DA8-9EA4853A8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87437"/>
              </p:ext>
            </p:extLst>
          </p:nvPr>
        </p:nvGraphicFramePr>
        <p:xfrm>
          <a:off x="1333549" y="1949620"/>
          <a:ext cx="241420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5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354939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540913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Value, $</a:t>
                      </a:r>
                      <a:r>
                        <a:rPr lang="en-US" dirty="0" err="1"/>
                        <a:t>bil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4D0E542-BC85-674E-9DB8-7F4D476D6FA6}"/>
              </a:ext>
            </a:extLst>
          </p:cNvPr>
          <p:cNvSpPr txBox="1"/>
          <p:nvPr/>
        </p:nvSpPr>
        <p:spPr>
          <a:xfrm>
            <a:off x="1220085" y="6131650"/>
            <a:ext cx="735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*Weighted average, with weights 1/3 on Value and 2/3 on Per GDP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8720EA-B10B-CD4F-ADDE-38B18128D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94930"/>
              </p:ext>
            </p:extLst>
          </p:nvPr>
        </p:nvGraphicFramePr>
        <p:xfrm>
          <a:off x="6375043" y="1960352"/>
          <a:ext cx="254787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429958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570862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B90EC6-A614-5A42-BA66-9E09F06A7EF6}"/>
              </a:ext>
            </a:extLst>
          </p:cNvPr>
          <p:cNvCxnSpPr/>
          <p:nvPr/>
        </p:nvCxnSpPr>
        <p:spPr>
          <a:xfrm>
            <a:off x="1635617" y="6027313"/>
            <a:ext cx="66712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578D14F-DDC7-8D45-A72A-9AE20FEC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14232"/>
              </p:ext>
            </p:extLst>
          </p:nvPr>
        </p:nvGraphicFramePr>
        <p:xfrm>
          <a:off x="4131973" y="1932448"/>
          <a:ext cx="197700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429958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Average* Rank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38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67953"/>
            <a:ext cx="7239000" cy="6161687"/>
          </a:xfrm>
        </p:spPr>
        <p:txBody>
          <a:bodyPr/>
          <a:lstStyle/>
          <a:p>
            <a:r>
              <a:rPr lang="en-US" sz="2000" dirty="0"/>
              <a:t>Concerns about China’s IP practices pre-existed Trump</a:t>
            </a:r>
          </a:p>
          <a:p>
            <a:pPr lvl="1"/>
            <a:r>
              <a:rPr lang="en-US" sz="1800" dirty="0"/>
              <a:t>Theft of technology secrets</a:t>
            </a:r>
          </a:p>
          <a:p>
            <a:pPr lvl="1"/>
            <a:r>
              <a:rPr lang="en-US" sz="1800" dirty="0"/>
              <a:t>Forcing investors in China into joint ventures and sharing technology</a:t>
            </a:r>
          </a:p>
          <a:p>
            <a:r>
              <a:rPr lang="en-US" sz="2000" dirty="0"/>
              <a:t>Prior to Trump complaints had been voiced by US and EU, but nothing had been done</a:t>
            </a:r>
          </a:p>
          <a:p>
            <a:r>
              <a:rPr lang="en-US" sz="2000" dirty="0"/>
              <a:t>US initiated investigation under Section 301 of US trade law (unfair trade practices)</a:t>
            </a:r>
          </a:p>
          <a:p>
            <a:pPr lvl="1"/>
            <a:r>
              <a:rPr lang="en-US" sz="1800" dirty="0"/>
              <a:t>Aug 18, 2017:  Investigation initiated</a:t>
            </a:r>
          </a:p>
          <a:p>
            <a:pPr lvl="1"/>
            <a:r>
              <a:rPr lang="en-US" sz="1800" dirty="0"/>
              <a:t>Mar 22, 2018:  Report finds unfair trade and recommends tariffs</a:t>
            </a:r>
          </a:p>
          <a:p>
            <a:r>
              <a:rPr lang="en-US" sz="2000" dirty="0"/>
              <a:t>Since then, Trump has announced and then implemented multiple rounds of tariffs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5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341632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Jul 6, 2018:  First tariffs on China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, $34 billion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9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60377"/>
            <a:ext cx="7239000" cy="5730800"/>
          </a:xfrm>
        </p:spPr>
        <p:txBody>
          <a:bodyPr/>
          <a:lstStyle/>
          <a:p>
            <a:r>
              <a:rPr lang="en-US" sz="2400" dirty="0"/>
              <a:t>This is a “Trade War”:  Tariffs and retaliation</a:t>
            </a:r>
          </a:p>
          <a:p>
            <a:pPr lvl="1"/>
            <a:r>
              <a:rPr lang="en-US" sz="2200" dirty="0"/>
              <a:t>US tariffs on $34 billion Jul 6 were matched that day by China tariffs on $34 billion of US exports</a:t>
            </a:r>
          </a:p>
          <a:p>
            <a:pPr lvl="1"/>
            <a:r>
              <a:rPr lang="en-US" sz="2200" dirty="0"/>
              <a:t>US tariffs on $16 billion Aug 23 were matched that day by China tariffs on $16 billion of US exports</a:t>
            </a:r>
          </a:p>
          <a:p>
            <a:pPr lvl="1"/>
            <a:r>
              <a:rPr lang="en-US" sz="2200" dirty="0"/>
              <a:t>US tariffs on $200 billion Sep 24 were less-than-matched by China on $60 billion of US exports</a:t>
            </a:r>
          </a:p>
          <a:p>
            <a:pPr lvl="1"/>
            <a:r>
              <a:rPr lang="en-US" sz="2200" dirty="0"/>
              <a:t>Trump has said he’ll use tariffs on still more ($267 billion), approaching </a:t>
            </a:r>
            <a:r>
              <a:rPr lang="en-US" sz="2200" u="sng" dirty="0"/>
              <a:t>all</a:t>
            </a:r>
            <a:r>
              <a:rPr lang="en-US" sz="2200" dirty="0"/>
              <a:t> of China’s exports to US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8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909858"/>
          </a:xfrm>
        </p:spPr>
        <p:txBody>
          <a:bodyPr/>
          <a:lstStyle/>
          <a:p>
            <a:r>
              <a:rPr lang="en-US" sz="2800" dirty="0"/>
              <a:t>What’s the point?</a:t>
            </a:r>
          </a:p>
          <a:p>
            <a:pPr lvl="1"/>
            <a:r>
              <a:rPr lang="en-US" sz="2400" dirty="0"/>
              <a:t>To get China to stop its IP practices?</a:t>
            </a:r>
          </a:p>
          <a:p>
            <a:pPr lvl="1"/>
            <a:r>
              <a:rPr lang="en-US" sz="2400" dirty="0"/>
              <a:t>To reduce the US bilateral trade deficit with China?</a:t>
            </a:r>
          </a:p>
          <a:p>
            <a:pPr lvl="1"/>
            <a:r>
              <a:rPr lang="en-US" sz="2400" dirty="0"/>
              <a:t>To stop China’s rise as an economy and as a world power?</a:t>
            </a:r>
          </a:p>
          <a:p>
            <a:r>
              <a:rPr lang="en-US" sz="2800" dirty="0"/>
              <a:t>Who will “win”?</a:t>
            </a:r>
          </a:p>
          <a:p>
            <a:pPr lvl="1"/>
            <a:r>
              <a:rPr lang="en-US" sz="2400" dirty="0"/>
              <a:t>Nobody!  Everybody loses from tariffs</a:t>
            </a:r>
          </a:p>
          <a:p>
            <a:pPr lvl="1"/>
            <a:r>
              <a:rPr lang="en-US" sz="2400" dirty="0"/>
              <a:t>Trump says it’s “easy to win” because he measures success from trade deficit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3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4CDB96B-444D-B841-A009-16CF9871F01B}"/>
              </a:ext>
            </a:extLst>
          </p:cNvPr>
          <p:cNvSpPr/>
          <p:nvPr/>
        </p:nvSpPr>
        <p:spPr>
          <a:xfrm>
            <a:off x="0" y="296214"/>
            <a:ext cx="1081825" cy="3245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13EA1-4E74-2B47-AC20-E11834DE2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25D53D-A053-E342-975D-30FB768EF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172688"/>
              </p:ext>
            </p:extLst>
          </p:nvPr>
        </p:nvGraphicFramePr>
        <p:xfrm>
          <a:off x="852546" y="379117"/>
          <a:ext cx="7438907" cy="609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1F5618-F4D0-514B-A3B9-F38DD0D99C81}"/>
              </a:ext>
            </a:extLst>
          </p:cNvPr>
          <p:cNvCxnSpPr>
            <a:cxnSpLocks/>
          </p:cNvCxnSpPr>
          <p:nvPr/>
        </p:nvCxnSpPr>
        <p:spPr>
          <a:xfrm>
            <a:off x="5881465" y="1083648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61F4B8-2040-C446-80A9-11710B0B583F}"/>
              </a:ext>
            </a:extLst>
          </p:cNvPr>
          <p:cNvCxnSpPr>
            <a:cxnSpLocks/>
          </p:cNvCxnSpPr>
          <p:nvPr/>
        </p:nvCxnSpPr>
        <p:spPr>
          <a:xfrm>
            <a:off x="6754906" y="1066800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CD153-6130-F045-A70E-D5FF28AEF219}"/>
              </a:ext>
            </a:extLst>
          </p:cNvPr>
          <p:cNvCxnSpPr>
            <a:cxnSpLocks/>
          </p:cNvCxnSpPr>
          <p:nvPr/>
        </p:nvCxnSpPr>
        <p:spPr>
          <a:xfrm>
            <a:off x="7364506" y="1071282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C6D082-ACA2-3843-A975-B92310C940C2}"/>
              </a:ext>
            </a:extLst>
          </p:cNvPr>
          <p:cNvSpPr txBox="1"/>
          <p:nvPr/>
        </p:nvSpPr>
        <p:spPr>
          <a:xfrm>
            <a:off x="7874000" y="338666"/>
            <a:ext cx="171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Tariffs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306AA8-3E0E-3C48-93F5-835AE5718CF1}"/>
              </a:ext>
            </a:extLst>
          </p:cNvPr>
          <p:cNvCxnSpPr>
            <a:cxnSpLocks/>
          </p:cNvCxnSpPr>
          <p:nvPr/>
        </p:nvCxnSpPr>
        <p:spPr>
          <a:xfrm flipH="1">
            <a:off x="5937813" y="795867"/>
            <a:ext cx="1885387" cy="43104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E7459-B48B-3B4F-9B68-C86760707C91}"/>
              </a:ext>
            </a:extLst>
          </p:cNvPr>
          <p:cNvCxnSpPr>
            <a:cxnSpLocks/>
          </p:cNvCxnSpPr>
          <p:nvPr/>
        </p:nvCxnSpPr>
        <p:spPr>
          <a:xfrm flipH="1">
            <a:off x="6805914" y="810228"/>
            <a:ext cx="1018572" cy="405114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2F0F9F-DA20-574C-8336-709356CD83BB}"/>
              </a:ext>
            </a:extLst>
          </p:cNvPr>
          <p:cNvCxnSpPr>
            <a:cxnSpLocks/>
          </p:cNvCxnSpPr>
          <p:nvPr/>
        </p:nvCxnSpPr>
        <p:spPr>
          <a:xfrm flipH="1">
            <a:off x="7419372" y="821803"/>
            <a:ext cx="370390" cy="37038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E47465-705B-C548-BF52-C0BB43653CBF}"/>
              </a:ext>
            </a:extLst>
          </p:cNvPr>
          <p:cNvSpPr txBox="1"/>
          <p:nvPr/>
        </p:nvSpPr>
        <p:spPr>
          <a:xfrm>
            <a:off x="1315316" y="6343323"/>
            <a:ext cx="7326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US Census Bureau (not updated due to Shutdown)</a:t>
            </a:r>
          </a:p>
        </p:txBody>
      </p:sp>
    </p:spTree>
    <p:extLst>
      <p:ext uri="{BB962C8B-B14F-4D97-AF65-F5344CB8AC3E}">
        <p14:creationId xmlns:p14="http://schemas.microsoft.com/office/powerpoint/2010/main" val="2338192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7C6354-C896-064B-91B3-06027EC44AE7}"/>
              </a:ext>
            </a:extLst>
          </p:cNvPr>
          <p:cNvSpPr/>
          <p:nvPr/>
        </p:nvSpPr>
        <p:spPr>
          <a:xfrm>
            <a:off x="0" y="296214"/>
            <a:ext cx="1081825" cy="3245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13EA1-4E74-2B47-AC20-E11834DE2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5FF84D-844A-5F4F-9CEF-D42CEDAFDCB0}"/>
              </a:ext>
            </a:extLst>
          </p:cNvPr>
          <p:cNvGraphicFramePr>
            <a:graphicFrameLocks/>
          </p:cNvGraphicFramePr>
          <p:nvPr/>
        </p:nvGraphicFramePr>
        <p:xfrm>
          <a:off x="829265" y="475758"/>
          <a:ext cx="7485469" cy="590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643262-61B7-334C-906D-925EBD0F98C1}"/>
              </a:ext>
            </a:extLst>
          </p:cNvPr>
          <p:cNvCxnSpPr>
            <a:cxnSpLocks/>
          </p:cNvCxnSpPr>
          <p:nvPr/>
        </p:nvCxnSpPr>
        <p:spPr>
          <a:xfrm>
            <a:off x="7981728" y="1155086"/>
            <a:ext cx="0" cy="4631352"/>
          </a:xfrm>
          <a:prstGeom prst="line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C0950F-373A-A745-B14D-5E69F127F007}"/>
              </a:ext>
            </a:extLst>
          </p:cNvPr>
          <p:cNvSpPr txBox="1"/>
          <p:nvPr/>
        </p:nvSpPr>
        <p:spPr>
          <a:xfrm>
            <a:off x="7874000" y="338666"/>
            <a:ext cx="171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Tariffs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AB2400-A8CA-2B4A-B1EA-5442083B3B5A}"/>
              </a:ext>
            </a:extLst>
          </p:cNvPr>
          <p:cNvCxnSpPr>
            <a:cxnSpLocks/>
          </p:cNvCxnSpPr>
          <p:nvPr/>
        </p:nvCxnSpPr>
        <p:spPr>
          <a:xfrm flipH="1">
            <a:off x="8113690" y="836090"/>
            <a:ext cx="347586" cy="32300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BAE0A-913B-2A42-B3D2-42C284E1306D}"/>
              </a:ext>
            </a:extLst>
          </p:cNvPr>
          <p:cNvCxnSpPr>
            <a:cxnSpLocks/>
          </p:cNvCxnSpPr>
          <p:nvPr/>
        </p:nvCxnSpPr>
        <p:spPr>
          <a:xfrm>
            <a:off x="7019703" y="1121748"/>
            <a:ext cx="0" cy="4631352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2C50A2-3062-1A4B-8344-E7C99A0856A6}"/>
              </a:ext>
            </a:extLst>
          </p:cNvPr>
          <p:cNvCxnSpPr>
            <a:cxnSpLocks/>
          </p:cNvCxnSpPr>
          <p:nvPr/>
        </p:nvCxnSpPr>
        <p:spPr>
          <a:xfrm>
            <a:off x="8018218" y="1165818"/>
            <a:ext cx="0" cy="4631352"/>
          </a:xfrm>
          <a:prstGeom prst="line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C9E8AA-524E-CF43-95F5-C23BC81E5051}"/>
              </a:ext>
            </a:extLst>
          </p:cNvPr>
          <p:cNvCxnSpPr>
            <a:cxnSpLocks/>
          </p:cNvCxnSpPr>
          <p:nvPr/>
        </p:nvCxnSpPr>
        <p:spPr>
          <a:xfrm>
            <a:off x="8055938" y="1153253"/>
            <a:ext cx="0" cy="4631352"/>
          </a:xfrm>
          <a:prstGeom prst="line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EB91B7-7F66-9243-B822-8C16971C6958}"/>
              </a:ext>
            </a:extLst>
          </p:cNvPr>
          <p:cNvSpPr txBox="1"/>
          <p:nvPr/>
        </p:nvSpPr>
        <p:spPr>
          <a:xfrm>
            <a:off x="5334716" y="4960035"/>
            <a:ext cx="171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Trump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B007BE-F549-DC4E-A7E3-2DE064ACCF80}"/>
              </a:ext>
            </a:extLst>
          </p:cNvPr>
          <p:cNvCxnSpPr>
            <a:cxnSpLocks/>
          </p:cNvCxnSpPr>
          <p:nvPr/>
        </p:nvCxnSpPr>
        <p:spPr>
          <a:xfrm>
            <a:off x="6542468" y="5409127"/>
            <a:ext cx="476518" cy="3734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894E80-C571-4A49-996D-E6816A1DBCA7}"/>
              </a:ext>
            </a:extLst>
          </p:cNvPr>
          <p:cNvSpPr txBox="1"/>
          <p:nvPr/>
        </p:nvSpPr>
        <p:spPr>
          <a:xfrm>
            <a:off x="2679521" y="4957889"/>
            <a:ext cx="171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Obama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069882-1D1B-CB47-B175-3872817B59B2}"/>
              </a:ext>
            </a:extLst>
          </p:cNvPr>
          <p:cNvCxnSpPr>
            <a:cxnSpLocks/>
          </p:cNvCxnSpPr>
          <p:nvPr/>
        </p:nvCxnSpPr>
        <p:spPr>
          <a:xfrm>
            <a:off x="2226616" y="1145359"/>
            <a:ext cx="0" cy="4631352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B4DDEB-8A5D-9B48-8C2C-6B2CDA5AC16E}"/>
              </a:ext>
            </a:extLst>
          </p:cNvPr>
          <p:cNvCxnSpPr>
            <a:cxnSpLocks/>
          </p:cNvCxnSpPr>
          <p:nvPr/>
        </p:nvCxnSpPr>
        <p:spPr>
          <a:xfrm flipH="1">
            <a:off x="2240924" y="5396248"/>
            <a:ext cx="476518" cy="42500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CA716B1-C607-4E4C-9218-24F258F288E8}"/>
              </a:ext>
            </a:extLst>
          </p:cNvPr>
          <p:cNvSpPr txBox="1"/>
          <p:nvPr/>
        </p:nvSpPr>
        <p:spPr>
          <a:xfrm>
            <a:off x="1315316" y="6343323"/>
            <a:ext cx="7326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US Census Bureau (not updated due to Shutdown)</a:t>
            </a:r>
          </a:p>
        </p:txBody>
      </p:sp>
    </p:spTree>
    <p:extLst>
      <p:ext uri="{BB962C8B-B14F-4D97-AF65-F5344CB8AC3E}">
        <p14:creationId xmlns:p14="http://schemas.microsoft.com/office/powerpoint/2010/main" val="2715960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946791"/>
          </a:xfrm>
        </p:spPr>
        <p:txBody>
          <a:bodyPr/>
          <a:lstStyle/>
          <a:p>
            <a:r>
              <a:rPr lang="en-US" sz="2800" dirty="0"/>
              <a:t>Michigan’s trade with China</a:t>
            </a:r>
          </a:p>
          <a:p>
            <a:pPr lvl="1"/>
            <a:r>
              <a:rPr lang="en-US" sz="2000" dirty="0"/>
              <a:t>Saw above Michigan’s rank among states: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 we rank #14 in GDP, Michigan’s exports to China are slightly more than average, imports just average or below.</a:t>
            </a:r>
          </a:p>
          <a:p>
            <a:pPr lvl="1"/>
            <a:r>
              <a:rPr lang="en-US" sz="2000" dirty="0"/>
              <a:t>Detailed effects depend on products traded and subject to tariffs.  Mixed gains and losses, but losses &gt; gains.</a:t>
            </a:r>
          </a:p>
          <a:p>
            <a:pPr lvl="1"/>
            <a:r>
              <a:rPr lang="en-US" sz="2000" dirty="0"/>
              <a:t>Largest producer effects on cars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663399-098A-0044-8D3F-76FBC78A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1269"/>
              </p:ext>
            </p:extLst>
          </p:nvPr>
        </p:nvGraphicFramePr>
        <p:xfrm>
          <a:off x="2759786" y="2857191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Michigan Exports to China </a:t>
            </a:r>
            <a:br>
              <a:rPr lang="en-US" dirty="0"/>
            </a:br>
            <a:r>
              <a:rPr lang="en-US" dirty="0"/>
              <a:t>by Product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0DED2-8C7E-B34E-B0C4-5116F05436C8}"/>
              </a:ext>
            </a:extLst>
          </p:cNvPr>
          <p:cNvSpPr txBox="1"/>
          <p:nvPr/>
        </p:nvSpPr>
        <p:spPr>
          <a:xfrm>
            <a:off x="1514901" y="6114197"/>
            <a:ext cx="59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84441-B354-8D4A-B359-6329D196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3201"/>
            <a:ext cx="9144000" cy="35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1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Michigan Imports from China </a:t>
            </a:r>
            <a:br>
              <a:rPr lang="en-US" dirty="0"/>
            </a:br>
            <a:r>
              <a:rPr lang="en-US" dirty="0"/>
              <a:t>by Product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0DED2-8C7E-B34E-B0C4-5116F05436C8}"/>
              </a:ext>
            </a:extLst>
          </p:cNvPr>
          <p:cNvSpPr txBox="1"/>
          <p:nvPr/>
        </p:nvSpPr>
        <p:spPr>
          <a:xfrm>
            <a:off x="1514901" y="6114197"/>
            <a:ext cx="59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C6374-E0EE-C245-9DB5-C7A26449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2728"/>
            <a:ext cx="9144000" cy="32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7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6863417"/>
          </a:xfrm>
        </p:spPr>
        <p:txBody>
          <a:bodyPr/>
          <a:lstStyle/>
          <a:p>
            <a:r>
              <a:rPr lang="en-US" sz="2800" dirty="0"/>
              <a:t>Michigan’s trade with China in cars and car parts</a:t>
            </a:r>
          </a:p>
          <a:p>
            <a:pPr lvl="1"/>
            <a:r>
              <a:rPr lang="en-US" sz="2400" dirty="0"/>
              <a:t>Imports</a:t>
            </a:r>
          </a:p>
          <a:p>
            <a:pPr lvl="2"/>
            <a:r>
              <a:rPr lang="en-US" sz="2000" dirty="0"/>
              <a:t>Cars almost none:  ∴No effect of US tariffs</a:t>
            </a:r>
          </a:p>
          <a:p>
            <a:pPr lvl="3"/>
            <a:r>
              <a:rPr lang="en-US" sz="1600" dirty="0"/>
              <a:t>China sold only 3 of every 10,000 cars in US in 2017 (0.03%)</a:t>
            </a:r>
          </a:p>
          <a:p>
            <a:pPr lvl="2"/>
            <a:r>
              <a:rPr lang="en-US" sz="2000" dirty="0"/>
              <a:t>Parts, a lot:  </a:t>
            </a:r>
          </a:p>
          <a:p>
            <a:pPr lvl="3"/>
            <a:r>
              <a:rPr lang="en-US" sz="1600" dirty="0"/>
              <a:t>Car companies hurt</a:t>
            </a:r>
          </a:p>
          <a:p>
            <a:pPr lvl="3"/>
            <a:r>
              <a:rPr lang="en-US" sz="1600" dirty="0"/>
              <a:t>Some parts companies benefit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586509"/>
            <a:ext cx="7239000" cy="1127125"/>
          </a:xfrm>
        </p:spPr>
        <p:txBody>
          <a:bodyPr/>
          <a:lstStyle/>
          <a:p>
            <a:r>
              <a:rPr lang="en-US" dirty="0"/>
              <a:t>Top US State Exporters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C7933E-8E37-7041-8DA8-9EA4853A8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60517"/>
              </p:ext>
            </p:extLst>
          </p:nvPr>
        </p:nvGraphicFramePr>
        <p:xfrm>
          <a:off x="1745673" y="1563254"/>
          <a:ext cx="300643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5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643914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844172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Value, $</a:t>
                      </a:r>
                      <a:r>
                        <a:rPr lang="en-US" dirty="0" err="1"/>
                        <a:t>bil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82C89E-C422-D84B-8144-32263B222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28804"/>
              </p:ext>
            </p:extLst>
          </p:nvPr>
        </p:nvGraphicFramePr>
        <p:xfrm>
          <a:off x="5181600" y="1563256"/>
          <a:ext cx="304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17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666641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855842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Kentucky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Dakota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Mississippi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E392AB-858D-B74A-9202-06A3060341A6}"/>
              </a:ext>
            </a:extLst>
          </p:cNvPr>
          <p:cNvSpPr txBox="1"/>
          <p:nvPr/>
        </p:nvSpPr>
        <p:spPr>
          <a:xfrm>
            <a:off x="1413268" y="6324833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7E7F6-B32F-1240-A69C-DA255301705F}"/>
              </a:ext>
            </a:extLst>
          </p:cNvPr>
          <p:cNvSpPr txBox="1"/>
          <p:nvPr/>
        </p:nvSpPr>
        <p:spPr>
          <a:xfrm>
            <a:off x="1510145" y="5805055"/>
            <a:ext cx="5098474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Compare:  Michigan’s rank by GDP:  #14</a:t>
            </a:r>
          </a:p>
        </p:txBody>
      </p:sp>
    </p:spTree>
    <p:extLst>
      <p:ext uri="{BB962C8B-B14F-4D97-AF65-F5344CB8AC3E}">
        <p14:creationId xmlns:p14="http://schemas.microsoft.com/office/powerpoint/2010/main" val="7685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8882432"/>
          </a:xfrm>
        </p:spPr>
        <p:txBody>
          <a:bodyPr/>
          <a:lstStyle/>
          <a:p>
            <a:r>
              <a:rPr lang="en-US" sz="2800" dirty="0"/>
              <a:t>Michigan’s trade with China in cars and car parts</a:t>
            </a:r>
          </a:p>
          <a:p>
            <a:pPr lvl="1"/>
            <a:r>
              <a:rPr lang="en-US" sz="2400" dirty="0"/>
              <a:t>Exports</a:t>
            </a:r>
          </a:p>
          <a:p>
            <a:pPr lvl="2"/>
            <a:r>
              <a:rPr lang="en-US" sz="2000" dirty="0"/>
              <a:t>China raised tariff from 25% to 40% in trade war</a:t>
            </a:r>
          </a:p>
          <a:p>
            <a:pPr lvl="2"/>
            <a:r>
              <a:rPr lang="en-US" sz="2000" dirty="0"/>
              <a:t>China bought over 250,000 US-made cars in 2017, in spite of 25% tariff (but &lt;1% of market)</a:t>
            </a:r>
          </a:p>
          <a:p>
            <a:pPr lvl="2"/>
            <a:r>
              <a:rPr lang="en-US" sz="2000" dirty="0"/>
              <a:t>Exports are luxury cars, not sensitive to price</a:t>
            </a:r>
          </a:p>
          <a:p>
            <a:pPr lvl="1"/>
            <a:r>
              <a:rPr lang="en-US" sz="2400" dirty="0"/>
              <a:t>China </a:t>
            </a:r>
          </a:p>
          <a:p>
            <a:pPr lvl="2"/>
            <a:r>
              <a:rPr lang="en-US" sz="2000" dirty="0"/>
              <a:t>Raised tariff on US cars from 25% to 40% in response to trade war</a:t>
            </a:r>
          </a:p>
          <a:p>
            <a:pPr lvl="2"/>
            <a:r>
              <a:rPr lang="en-US" sz="2000" dirty="0"/>
              <a:t>Now promises (has already?) reduced tariff to 15%</a:t>
            </a:r>
          </a:p>
          <a:p>
            <a:pPr lvl="1"/>
            <a:endParaRPr lang="en-US" sz="2400" dirty="0"/>
          </a:p>
          <a:p>
            <a:pPr lvl="3"/>
            <a:endParaRPr lang="en-US" sz="16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7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4179606"/>
          </a:xfrm>
        </p:spPr>
        <p:txBody>
          <a:bodyPr/>
          <a:lstStyle/>
          <a:p>
            <a:pPr lvl="3"/>
            <a:endParaRPr lang="en-US" sz="16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697E3-F2CE-8049-AB19-F44957F4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34603"/>
              </p:ext>
            </p:extLst>
          </p:nvPr>
        </p:nvGraphicFramePr>
        <p:xfrm>
          <a:off x="1871729" y="1371243"/>
          <a:ext cx="6096000" cy="418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514780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754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9160475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Makers of top-20 US-made models sold in China in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8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7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Ford/Lincoln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735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27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Mercedes-Benz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50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706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33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59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Chevrolet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19493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26CF84-6263-824C-B790-F2EA21003B83}"/>
              </a:ext>
            </a:extLst>
          </p:cNvPr>
          <p:cNvSpPr txBox="1"/>
          <p:nvPr/>
        </p:nvSpPr>
        <p:spPr>
          <a:xfrm>
            <a:off x="1315316" y="6343323"/>
            <a:ext cx="7326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USA Today </a:t>
            </a:r>
            <a:r>
              <a:rPr lang="en-US" dirty="0"/>
              <a:t>from </a:t>
            </a:r>
            <a:r>
              <a:rPr lang="en-US" i="1" dirty="0"/>
              <a:t>LMC Automotive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6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4179606"/>
          </a:xfrm>
        </p:spPr>
        <p:txBody>
          <a:bodyPr/>
          <a:lstStyle/>
          <a:p>
            <a:pPr lvl="3"/>
            <a:endParaRPr lang="en-US" sz="16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697E3-F2CE-8049-AB19-F44957F4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8028"/>
              </p:ext>
            </p:extLst>
          </p:nvPr>
        </p:nvGraphicFramePr>
        <p:xfrm>
          <a:off x="1429555" y="1371243"/>
          <a:ext cx="7173533" cy="456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820">
                  <a:extLst>
                    <a:ext uri="{9D8B030D-6E8A-4147-A177-3AD203B41FA5}">
                      <a16:colId xmlns:a16="http://schemas.microsoft.com/office/drawing/2014/main" val="1651478074"/>
                    </a:ext>
                  </a:extLst>
                </a:gridCol>
                <a:gridCol w="1249250">
                  <a:extLst>
                    <a:ext uri="{9D8B030D-6E8A-4147-A177-3AD203B41FA5}">
                      <a16:colId xmlns:a16="http://schemas.microsoft.com/office/drawing/2014/main" val="2867544124"/>
                    </a:ext>
                  </a:extLst>
                </a:gridCol>
                <a:gridCol w="1120463">
                  <a:extLst>
                    <a:ext uri="{9D8B030D-6E8A-4147-A177-3AD203B41FA5}">
                      <a16:colId xmlns:a16="http://schemas.microsoft.com/office/drawing/2014/main" val="69160475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States producing top-20 US-made models sold in China in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8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7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 (BMW)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735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 (Mercedes)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275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 (Jeep, Chevy, Ford, Lincoln)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50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(Lincoln)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706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 (Tesla)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733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 (Ford; Jeep)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59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 (Toyota)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194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 (Jeep)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4086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D2710B-C6B5-174D-8237-2722CF554BA0}"/>
              </a:ext>
            </a:extLst>
          </p:cNvPr>
          <p:cNvSpPr txBox="1"/>
          <p:nvPr/>
        </p:nvSpPr>
        <p:spPr>
          <a:xfrm>
            <a:off x="1315316" y="6343323"/>
            <a:ext cx="7326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USA Today </a:t>
            </a:r>
            <a:r>
              <a:rPr lang="en-US" dirty="0"/>
              <a:t>from </a:t>
            </a:r>
            <a:r>
              <a:rPr lang="en-US" i="1" dirty="0"/>
              <a:t>LMC Automotive </a:t>
            </a:r>
            <a:r>
              <a:rPr lang="en-US" dirty="0"/>
              <a:t>+ Wikipedia</a:t>
            </a:r>
          </a:p>
        </p:txBody>
      </p:sp>
    </p:spTree>
    <p:extLst>
      <p:ext uri="{BB962C8B-B14F-4D97-AF65-F5344CB8AC3E}">
        <p14:creationId xmlns:p14="http://schemas.microsoft.com/office/powerpoint/2010/main" val="691829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552837"/>
          </a:xfrm>
        </p:spPr>
        <p:txBody>
          <a:bodyPr/>
          <a:lstStyle/>
          <a:p>
            <a:r>
              <a:rPr lang="en-US" sz="2800" dirty="0"/>
              <a:t>Bottom line for Michigan</a:t>
            </a:r>
          </a:p>
          <a:p>
            <a:pPr lvl="1"/>
            <a:r>
              <a:rPr lang="en-US" sz="2400" dirty="0"/>
              <a:t>Trade war with China does not appear to hurt Michigan any more than most states</a:t>
            </a:r>
          </a:p>
          <a:p>
            <a:pPr lvl="1"/>
            <a:r>
              <a:rPr lang="en-US" sz="2400" dirty="0"/>
              <a:t>Michigan’s exports to China won’t respond much to China’s tariffs</a:t>
            </a:r>
          </a:p>
          <a:p>
            <a:pPr lvl="2"/>
            <a:r>
              <a:rPr lang="en-US" sz="2000" dirty="0"/>
              <a:t>(Compare to soybean exporters, who compete with Brazil)</a:t>
            </a:r>
          </a:p>
          <a:p>
            <a:pPr lvl="1"/>
            <a:r>
              <a:rPr lang="en-US" sz="2400" dirty="0"/>
              <a:t>Michigan’s imports from China are mostly similar to other states’</a:t>
            </a:r>
          </a:p>
          <a:p>
            <a:pPr lvl="2"/>
            <a:r>
              <a:rPr lang="en-US" sz="2000" dirty="0"/>
              <a:t>Some can be bought from other countries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61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297312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Jul 6, 2018:  First tariffs on China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, $34 billion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24, 2018:  Amended KORUS signed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Raises Korea quota for US-certified cars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Extends years of US 25% tariff on light trucks</a:t>
            </a:r>
          </a:p>
          <a:p>
            <a:pPr eaLnBrk="1" hangingPunct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2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6432530"/>
          </a:xfrm>
        </p:spPr>
        <p:txBody>
          <a:bodyPr/>
          <a:lstStyle/>
          <a:p>
            <a:r>
              <a:rPr lang="en-US" sz="2800" dirty="0"/>
              <a:t>Increased quota for US cars that</a:t>
            </a:r>
          </a:p>
          <a:p>
            <a:pPr lvl="2"/>
            <a:r>
              <a:rPr lang="en-US" sz="2000" dirty="0"/>
              <a:t>Meet US standards</a:t>
            </a:r>
          </a:p>
          <a:p>
            <a:pPr lvl="2"/>
            <a:r>
              <a:rPr lang="en-US" sz="2000" dirty="0"/>
              <a:t>Do not meet Korean standards</a:t>
            </a:r>
          </a:p>
          <a:p>
            <a:pPr lvl="1"/>
            <a:r>
              <a:rPr lang="en-US" sz="2400" dirty="0"/>
              <a:t>Quota doubles from 25,000 to 50,000 cars per auto maker</a:t>
            </a:r>
          </a:p>
          <a:p>
            <a:pPr lvl="1"/>
            <a:r>
              <a:rPr lang="en-US" sz="2400" dirty="0"/>
              <a:t>In fact, US companies have not usually reached the 25,000 limit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1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5952399"/>
          </a:xfrm>
        </p:spPr>
        <p:txBody>
          <a:bodyPr/>
          <a:lstStyle/>
          <a:p>
            <a:r>
              <a:rPr lang="en-US" sz="2800" dirty="0"/>
              <a:t>Original KORUS had US promise to remove its 25% ”chicken tax” on light trucks from Korea by 2019.  </a:t>
            </a:r>
          </a:p>
          <a:p>
            <a:r>
              <a:rPr lang="en-US" sz="2800" dirty="0"/>
              <a:t>This is now extended to 2041</a:t>
            </a:r>
          </a:p>
          <a:p>
            <a:r>
              <a:rPr lang="en-US" sz="2800" dirty="0"/>
              <a:t>This seems important for US makers of pickup trucks, including in Michigan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3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Trump’s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2388"/>
            <a:ext cx="7239000" cy="440120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Amended KORUS signed</a:t>
            </a:r>
          </a:p>
          <a:p>
            <a:pPr eaLnBrk="1" hangingPunct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Sep 30, 2018:  USMCA agreed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NAFTA renegotiation had completed previously with Mexico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Now Canada signed on, and name changed (by Trump) to USMCA</a:t>
            </a:r>
          </a:p>
          <a:p>
            <a:pPr lvl="1" eaLnBrk="1" hangingPunct="1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USMCA:  U.S.-Mexico-Canada Trade Agreement</a:t>
            </a:r>
          </a:p>
          <a:p>
            <a:pPr eaLnBrk="1" hangingPunct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7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6727996"/>
          </a:xfrm>
        </p:spPr>
        <p:txBody>
          <a:bodyPr/>
          <a:lstStyle/>
          <a:p>
            <a:r>
              <a:rPr lang="en-US" sz="2800" dirty="0"/>
              <a:t>NAFTA is</a:t>
            </a:r>
          </a:p>
          <a:p>
            <a:pPr lvl="1"/>
            <a:r>
              <a:rPr lang="en-US" sz="2400" dirty="0"/>
              <a:t>Free Trade Agreement (FTA)</a:t>
            </a:r>
          </a:p>
          <a:p>
            <a:pPr lvl="2"/>
            <a:r>
              <a:rPr lang="en-US" sz="2000" dirty="0"/>
              <a:t>Zero tariffs on goods traded by US, Canada, Mexico</a:t>
            </a:r>
          </a:p>
          <a:p>
            <a:pPr lvl="2"/>
            <a:r>
              <a:rPr lang="en-US" sz="2000" dirty="0"/>
              <a:t>Only if they satisfy Rules of Origin (ROOs)</a:t>
            </a:r>
          </a:p>
          <a:p>
            <a:pPr lvl="1"/>
            <a:r>
              <a:rPr lang="en-US" sz="2400" dirty="0"/>
              <a:t>Additional provisions regarding many things</a:t>
            </a:r>
          </a:p>
          <a:p>
            <a:pPr lvl="2"/>
            <a:r>
              <a:rPr lang="en-US" sz="2000" dirty="0"/>
              <a:t>Services trade</a:t>
            </a:r>
          </a:p>
          <a:p>
            <a:pPr lvl="2"/>
            <a:r>
              <a:rPr lang="en-US" sz="2000" dirty="0"/>
              <a:t>Foreign direct investment</a:t>
            </a:r>
          </a:p>
          <a:p>
            <a:pPr lvl="2"/>
            <a:r>
              <a:rPr lang="en-US" sz="2000" dirty="0"/>
              <a:t>Intellectual property rights</a:t>
            </a:r>
          </a:p>
          <a:p>
            <a:pPr lvl="2"/>
            <a:r>
              <a:rPr lang="en-US" sz="2000" dirty="0"/>
              <a:t>Dispute settlement</a:t>
            </a:r>
          </a:p>
          <a:p>
            <a:pPr lvl="2"/>
            <a:r>
              <a:rPr lang="en-US" sz="2000" dirty="0"/>
              <a:t>Government procurement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57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6654129"/>
          </a:xfrm>
        </p:spPr>
        <p:txBody>
          <a:bodyPr/>
          <a:lstStyle/>
          <a:p>
            <a:r>
              <a:rPr lang="en-US" sz="2800" dirty="0"/>
              <a:t>USMCA will be (if approved)</a:t>
            </a:r>
          </a:p>
          <a:p>
            <a:pPr lvl="1"/>
            <a:r>
              <a:rPr lang="en-US" sz="2400" dirty="0"/>
              <a:t>FTA with stricter ROOs</a:t>
            </a:r>
          </a:p>
          <a:p>
            <a:pPr lvl="1"/>
            <a:r>
              <a:rPr lang="en-US" sz="2400" dirty="0"/>
              <a:t>Some changes in NAFTA’s additional provisions </a:t>
            </a:r>
          </a:p>
          <a:p>
            <a:pPr lvl="1"/>
            <a:r>
              <a:rPr lang="en-US" sz="2400" dirty="0"/>
              <a:t>New rules for e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nvironment, labor, financial services, digital trade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Weakening of Canada’s dairy barriers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Discouragement of trade with China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Provision for renegotiation (sunset)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586509"/>
            <a:ext cx="7239000" cy="1127125"/>
          </a:xfrm>
        </p:spPr>
        <p:txBody>
          <a:bodyPr/>
          <a:lstStyle/>
          <a:p>
            <a:r>
              <a:rPr lang="en-US" dirty="0"/>
              <a:t>Top US State Importers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C7933E-8E37-7041-8DA8-9EA4853A8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81287"/>
              </p:ext>
            </p:extLst>
          </p:nvPr>
        </p:nvGraphicFramePr>
        <p:xfrm>
          <a:off x="1745673" y="1563254"/>
          <a:ext cx="300643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5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643914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844172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Value, $</a:t>
                      </a:r>
                      <a:r>
                        <a:rPr lang="en-US" dirty="0" err="1"/>
                        <a:t>bil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Jersey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82C89E-C422-D84B-8144-32263B222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34040"/>
              </p:ext>
            </p:extLst>
          </p:nvPr>
        </p:nvGraphicFramePr>
        <p:xfrm>
          <a:off x="5181600" y="1563256"/>
          <a:ext cx="304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517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666641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855842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Kentucky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Tennessee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Jersey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Rhode Island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B90F30-B28B-7749-AE86-BAF9D3EFC269}"/>
              </a:ext>
            </a:extLst>
          </p:cNvPr>
          <p:cNvSpPr txBox="1"/>
          <p:nvPr/>
        </p:nvSpPr>
        <p:spPr>
          <a:xfrm>
            <a:off x="1510145" y="5805055"/>
            <a:ext cx="5098474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Compare:  Michigan’s rank by GDP:  #14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D0E542-BC85-674E-9DB8-7F4D476D6FA6}"/>
              </a:ext>
            </a:extLst>
          </p:cNvPr>
          <p:cNvSpPr txBox="1"/>
          <p:nvPr/>
        </p:nvSpPr>
        <p:spPr>
          <a:xfrm>
            <a:off x="1413268" y="6324833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981196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922169"/>
          </a:xfrm>
        </p:spPr>
        <p:txBody>
          <a:bodyPr/>
          <a:lstStyle/>
          <a:p>
            <a:r>
              <a:rPr lang="en-US" sz="2800" dirty="0"/>
              <a:t>Most important for Michigan:  Tighter ROOs for cars and car parts</a:t>
            </a:r>
          </a:p>
          <a:p>
            <a:pPr lvl="1"/>
            <a:r>
              <a:rPr lang="en-US" sz="2400" dirty="0"/>
              <a:t>North American content increased from 62.5% to 75%</a:t>
            </a:r>
          </a:p>
          <a:p>
            <a:pPr lvl="2"/>
            <a:r>
              <a:rPr lang="en-US" sz="2000" dirty="0"/>
              <a:t>Intended to reduce inputs from outside N. America, likely benefiting Mexico</a:t>
            </a:r>
          </a:p>
          <a:p>
            <a:pPr lvl="1"/>
            <a:r>
              <a:rPr lang="en-US" sz="2400" dirty="0"/>
              <a:t>New requirement that 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40-45% of content must be from labor paid $16/</a:t>
            </a:r>
            <a:r>
              <a:rPr lang="en-US" sz="2400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Intended to reduce inputs from low-wage Mexico, benefiting US and Canada</a:t>
            </a:r>
          </a:p>
          <a:p>
            <a:pPr lvl="1"/>
            <a:endParaRPr lang="en-US" sz="2400" dirty="0"/>
          </a:p>
          <a:p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996035"/>
          </a:xfrm>
        </p:spPr>
        <p:txBody>
          <a:bodyPr/>
          <a:lstStyle/>
          <a:p>
            <a:r>
              <a:rPr lang="en-US" sz="2800" dirty="0"/>
              <a:t>Effects of tighter ROOs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If ROOs are 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Satisfied: Higher costs of production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Not satisfied: Tariffs on traded inputs and final products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Either way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Prices rise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Demand falls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Products become less competitive internationally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Effects on demands for labor ambiguous throughout</a:t>
            </a:r>
          </a:p>
          <a:p>
            <a:pPr lvl="1"/>
            <a:endParaRPr lang="en-US" sz="2400" dirty="0"/>
          </a:p>
          <a:p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109639"/>
          </a:xfrm>
        </p:spPr>
        <p:txBody>
          <a:bodyPr/>
          <a:lstStyle/>
          <a:p>
            <a:r>
              <a:rPr lang="en-US" sz="2800" dirty="0"/>
              <a:t>Will USMCA be ratified?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Needs ratification in all three countries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In US, there are problems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Democrats want changes</a:t>
            </a:r>
          </a:p>
          <a:p>
            <a:pPr lvl="3"/>
            <a:r>
              <a:rPr lang="en-US" sz="1800" dirty="0">
                <a:ea typeface="ＭＳ Ｐゴシック" pitchFamily="-109" charset="-128"/>
                <a:cs typeface="ＭＳ Ｐゴシック" pitchFamily="-109" charset="-128"/>
              </a:rPr>
              <a:t>Stronger enforcement of labor provisions</a:t>
            </a:r>
          </a:p>
          <a:p>
            <a:pPr lvl="3"/>
            <a:r>
              <a:rPr lang="en-US" sz="1800" dirty="0">
                <a:ea typeface="ＭＳ Ｐゴシック" pitchFamily="-109" charset="-128"/>
                <a:cs typeface="ＭＳ Ｐゴシック" pitchFamily="-109" charset="-128"/>
              </a:rPr>
              <a:t>Remove tariffs on steel and aluminum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Approval requires a report from USITC, which is currently closed due to shutdown</a:t>
            </a:r>
          </a:p>
          <a:p>
            <a:pPr lvl="1"/>
            <a:r>
              <a:rPr lang="en-US" sz="2400" dirty="0"/>
              <a:t>Trump threatens to issue six-month withdrawal notice from NAFTA</a:t>
            </a:r>
          </a:p>
          <a:p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93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247" y="1920035"/>
            <a:ext cx="7239000" cy="7688259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Trump’s trade actions in 2018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In all states, but especially Michigan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Raise prices to consumers</a:t>
            </a:r>
          </a:p>
          <a:p>
            <a:pPr lvl="2"/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Raise costs to producers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Alienate other countries</a:t>
            </a:r>
          </a:p>
          <a:p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Not to reduce trade deficit(s)</a:t>
            </a:r>
          </a:p>
          <a:p>
            <a:pPr lvl="1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Perhaps to motivate other countries to change policies for the better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Michigan Exports </a:t>
            </a:r>
            <a:br>
              <a:rPr lang="en-US" dirty="0"/>
            </a:br>
            <a:r>
              <a:rPr lang="en-US" dirty="0"/>
              <a:t>by Product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0DED2-8C7E-B34E-B0C4-5116F05436C8}"/>
              </a:ext>
            </a:extLst>
          </p:cNvPr>
          <p:cNvSpPr txBox="1"/>
          <p:nvPr/>
        </p:nvSpPr>
        <p:spPr>
          <a:xfrm>
            <a:off x="1514901" y="6114197"/>
            <a:ext cx="59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84441-B354-8D4A-B359-6329D196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3201"/>
            <a:ext cx="9144000" cy="35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pPr algn="ctr"/>
            <a:r>
              <a:rPr lang="en-US" dirty="0"/>
              <a:t>Michigan Imports </a:t>
            </a:r>
            <a:br>
              <a:rPr lang="en-US" dirty="0"/>
            </a:br>
            <a:r>
              <a:rPr lang="en-US" dirty="0"/>
              <a:t>by Product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85093-C43B-9F46-8BEE-3D0C3E3E9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4828"/>
            <a:ext cx="9144000" cy="3250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B0DED2-8C7E-B34E-B0C4-5116F05436C8}"/>
              </a:ext>
            </a:extLst>
          </p:cNvPr>
          <p:cNvSpPr txBox="1"/>
          <p:nvPr/>
        </p:nvSpPr>
        <p:spPr>
          <a:xfrm>
            <a:off x="1514901" y="6114197"/>
            <a:ext cx="59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1516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218" y="586509"/>
            <a:ext cx="7239000" cy="1127125"/>
          </a:xfrm>
        </p:spPr>
        <p:txBody>
          <a:bodyPr/>
          <a:lstStyle/>
          <a:p>
            <a:r>
              <a:rPr lang="en-US" dirty="0"/>
              <a:t>Michigan’s Rank among States in 2017 Trade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24831-21BB-D740-99E1-F1286D16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4775"/>
              </p:ext>
            </p:extLst>
          </p:nvPr>
        </p:nvGraphicFramePr>
        <p:xfrm>
          <a:off x="2978727" y="2048164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A23E5F-5391-B742-AB35-DDCCF9A83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9833"/>
              </p:ext>
            </p:extLst>
          </p:nvPr>
        </p:nvGraphicFramePr>
        <p:xfrm>
          <a:off x="2978727" y="3295073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2519CC-9BD3-D543-9738-41C36915F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92704"/>
              </p:ext>
            </p:extLst>
          </p:nvPr>
        </p:nvGraphicFramePr>
        <p:xfrm>
          <a:off x="2978727" y="4528128"/>
          <a:ext cx="40316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14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098747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114557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233055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9B39D0-7CF6-CF47-AAB8-A5F3BE7D2F9A}"/>
              </a:ext>
            </a:extLst>
          </p:cNvPr>
          <p:cNvSpPr txBox="1"/>
          <p:nvPr/>
        </p:nvSpPr>
        <p:spPr>
          <a:xfrm>
            <a:off x="1510145" y="5805055"/>
            <a:ext cx="5098474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Compare:  Michigan’s rank by GDP:  #14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C07FF-2EE8-5041-8483-580F02FA1088}"/>
              </a:ext>
            </a:extLst>
          </p:cNvPr>
          <p:cNvSpPr txBox="1"/>
          <p:nvPr/>
        </p:nvSpPr>
        <p:spPr>
          <a:xfrm>
            <a:off x="1413268" y="6324833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565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81003</TotalTime>
  <Words>3892</Words>
  <Application>Microsoft Macintosh PowerPoint</Application>
  <PresentationFormat>On-screen Show (4:3)</PresentationFormat>
  <Paragraphs>1100</Paragraphs>
  <Slides>63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ＭＳ Ｐゴシック</vt:lpstr>
      <vt:lpstr>Arial</vt:lpstr>
      <vt:lpstr>Calibri</vt:lpstr>
      <vt:lpstr>Palatino Linotype</vt:lpstr>
      <vt:lpstr>ford-school-ppt-template_11-12_light</vt:lpstr>
      <vt:lpstr>Changing Course  in International Trade Policy:  Implications for Michigan</vt:lpstr>
      <vt:lpstr>Outline</vt:lpstr>
      <vt:lpstr>Features of Michigan’s Trade</vt:lpstr>
      <vt:lpstr>Top US State Traders 2017 (Exports + Imports)</vt:lpstr>
      <vt:lpstr>Top US State Exporters 2017</vt:lpstr>
      <vt:lpstr>Top US State Importers 2017</vt:lpstr>
      <vt:lpstr>Michigan Exports  by Product 2017</vt:lpstr>
      <vt:lpstr>Michigan Imports  by Product 2017</vt:lpstr>
      <vt:lpstr>Michigan’s Rank among States in 2017 Trade with</vt:lpstr>
      <vt:lpstr>Michigan’s Rank among States in 2017 Trade with</vt:lpstr>
      <vt:lpstr>Top Michigan Trading Partners 2017</vt:lpstr>
      <vt:lpstr>Trump’s 2018 Trade Actions</vt:lpstr>
      <vt:lpstr>Trump’s 2018 Trade Actions</vt:lpstr>
      <vt:lpstr>Trump’s 2018 Trade Actions</vt:lpstr>
      <vt:lpstr>Safeguards</vt:lpstr>
      <vt:lpstr>Tariffs on Solar Panels </vt:lpstr>
      <vt:lpstr>Tariffs on Solar Panels </vt:lpstr>
      <vt:lpstr>Tariffs on Solar Panels </vt:lpstr>
      <vt:lpstr>Tariffs on Washing Machines </vt:lpstr>
      <vt:lpstr>Tariffs on Washing Machines </vt:lpstr>
      <vt:lpstr>Tariffs on Washing Machines </vt:lpstr>
      <vt:lpstr>Trump’s 2018 Trade Actions</vt:lpstr>
      <vt:lpstr>National Security</vt:lpstr>
      <vt:lpstr>Tariffs on Steel and Aluminum</vt:lpstr>
      <vt:lpstr>Tariffs on Steel and Aluminum</vt:lpstr>
      <vt:lpstr>Steel Produced in Michigan</vt:lpstr>
      <vt:lpstr>Tariffs on Steel and Aluminum</vt:lpstr>
      <vt:lpstr>PowerPoint Presentation</vt:lpstr>
      <vt:lpstr>PowerPoint Presentation</vt:lpstr>
      <vt:lpstr>PowerPoint Presentation</vt:lpstr>
      <vt:lpstr>Trump’s Trade Actions</vt:lpstr>
      <vt:lpstr>National Security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Trump’s Trade Actions</vt:lpstr>
      <vt:lpstr>China</vt:lpstr>
      <vt:lpstr>Trump’s Trade Actions</vt:lpstr>
      <vt:lpstr>China</vt:lpstr>
      <vt:lpstr>China</vt:lpstr>
      <vt:lpstr>PowerPoint Presentation</vt:lpstr>
      <vt:lpstr>PowerPoint Presentation</vt:lpstr>
      <vt:lpstr>China</vt:lpstr>
      <vt:lpstr>Michigan Exports to China  by Product 2017</vt:lpstr>
      <vt:lpstr>Michigan Imports from China  by Product 2017</vt:lpstr>
      <vt:lpstr>China</vt:lpstr>
      <vt:lpstr>China</vt:lpstr>
      <vt:lpstr>PowerPoint Presentation</vt:lpstr>
      <vt:lpstr>PowerPoint Presentation</vt:lpstr>
      <vt:lpstr>China</vt:lpstr>
      <vt:lpstr>Trump’s Trade Actions</vt:lpstr>
      <vt:lpstr>Korea</vt:lpstr>
      <vt:lpstr>Korea</vt:lpstr>
      <vt:lpstr>Trump’s Trade Actions</vt:lpstr>
      <vt:lpstr>NAFTA → USMCA</vt:lpstr>
      <vt:lpstr>NAFTA → USMCA</vt:lpstr>
      <vt:lpstr>NAFTA → USMCA</vt:lpstr>
      <vt:lpstr>NAFTA → USMCA</vt:lpstr>
      <vt:lpstr>NAFTA → USMCA</vt:lpstr>
      <vt:lpstr>Conclusion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291</cp:revision>
  <dcterms:created xsi:type="dcterms:W3CDTF">2011-07-06T15:52:55Z</dcterms:created>
  <dcterms:modified xsi:type="dcterms:W3CDTF">2019-01-23T01:11:57Z</dcterms:modified>
</cp:coreProperties>
</file>